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5240000" cy="8572500"/>
  <p:notesSz cx="6858000" cy="9144000"/>
  <p:embeddedFontLst>
    <p:embeddedFont>
      <p:font typeface="IBM Plex Sans" panose="020B0503050203000203" pitchFamily="34" charset="0"/>
      <p:regular r:id="rId9"/>
      <p:bold r:id="rId10"/>
      <p:italic r:id="rId11"/>
      <p:boldItalic r:id="rId12"/>
    </p:embeddedFont>
    <p:embeddedFont>
      <p:font typeface="IBM Plex Sans Condensed SemiBol" panose="020B0604020202020204" charset="0"/>
      <p:bold r:id="rId13"/>
    </p:embeddedFont>
    <p:embeddedFont>
      <p:font typeface="IBM Plex Sans Light" panose="020B0403050203000203" pitchFamily="34" charset="0"/>
      <p:regular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8280"/>
    <a:srgbClr val="E09551"/>
    <a:srgbClr val="EE7668"/>
    <a:srgbClr val="05628D"/>
    <a:srgbClr val="9954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76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1402954"/>
            <a:ext cx="11430000" cy="2984500"/>
          </a:xfrm>
        </p:spPr>
        <p:txBody>
          <a:bodyPr anchor="b"/>
          <a:lstStyle>
            <a:lvl1pPr algn="ctr"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502547"/>
            <a:ext cx="11430000" cy="2069703"/>
          </a:xfrm>
        </p:spPr>
        <p:txBody>
          <a:bodyPr/>
          <a:lstStyle>
            <a:lvl1pPr marL="0" indent="0" algn="ctr">
              <a:buNone/>
              <a:defRPr sz="3000"/>
            </a:lvl1pPr>
            <a:lvl2pPr marL="571500" indent="0" algn="ctr">
              <a:buNone/>
              <a:defRPr sz="2500"/>
            </a:lvl2pPr>
            <a:lvl3pPr marL="1143000" indent="0" algn="ctr">
              <a:buNone/>
              <a:defRPr sz="2250"/>
            </a:lvl3pPr>
            <a:lvl4pPr marL="1714500" indent="0" algn="ctr">
              <a:buNone/>
              <a:defRPr sz="2000"/>
            </a:lvl4pPr>
            <a:lvl5pPr marL="2286000" indent="0" algn="ctr">
              <a:buNone/>
              <a:defRPr sz="2000"/>
            </a:lvl5pPr>
            <a:lvl6pPr marL="2857500" indent="0" algn="ctr">
              <a:buNone/>
              <a:defRPr sz="2000"/>
            </a:lvl6pPr>
            <a:lvl7pPr marL="3429000" indent="0" algn="ctr">
              <a:buNone/>
              <a:defRPr sz="2000"/>
            </a:lvl7pPr>
            <a:lvl8pPr marL="4000500" indent="0" algn="ctr">
              <a:buNone/>
              <a:defRPr sz="2000"/>
            </a:lvl8pPr>
            <a:lvl9pPr marL="45720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179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01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813" y="2137173"/>
            <a:ext cx="13144500" cy="3565921"/>
          </a:xfrm>
        </p:spPr>
        <p:txBody>
          <a:bodyPr anchor="b"/>
          <a:lstStyle>
            <a:lvl1pPr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813" y="5736829"/>
            <a:ext cx="13144500" cy="1875234"/>
          </a:xfrm>
        </p:spPr>
        <p:txBody>
          <a:bodyPr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57150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14300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3pPr>
            <a:lvl4pPr marL="1714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286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2857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429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000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4572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2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77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60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5" y="456407"/>
            <a:ext cx="13144500" cy="16569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9736" y="2101454"/>
            <a:ext cx="6447234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736" y="3131344"/>
            <a:ext cx="6447234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15250" y="2101454"/>
            <a:ext cx="6478985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15250" y="3131344"/>
            <a:ext cx="6478985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49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26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040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8985" y="1234282"/>
            <a:ext cx="7715250" cy="6092031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46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78985" y="1234282"/>
            <a:ext cx="7715250" cy="6092031"/>
          </a:xfrm>
        </p:spPr>
        <p:txBody>
          <a:bodyPr anchor="t"/>
          <a:lstStyle>
            <a:lvl1pPr marL="0" indent="0">
              <a:buNone/>
              <a:defRPr sz="4000"/>
            </a:lvl1pPr>
            <a:lvl2pPr marL="571500" indent="0">
              <a:buNone/>
              <a:defRPr sz="3500"/>
            </a:lvl2pPr>
            <a:lvl3pPr marL="1143000" indent="0">
              <a:buNone/>
              <a:defRPr sz="3000"/>
            </a:lvl3pPr>
            <a:lvl4pPr marL="1714500" indent="0">
              <a:buNone/>
              <a:defRPr sz="2500"/>
            </a:lvl4pPr>
            <a:lvl5pPr marL="2286000" indent="0">
              <a:buNone/>
              <a:defRPr sz="2500"/>
            </a:lvl5pPr>
            <a:lvl6pPr marL="2857500" indent="0">
              <a:buNone/>
              <a:defRPr sz="2500"/>
            </a:lvl6pPr>
            <a:lvl7pPr marL="3429000" indent="0">
              <a:buNone/>
              <a:defRPr sz="2500"/>
            </a:lvl7pPr>
            <a:lvl8pPr marL="4000500" indent="0">
              <a:buNone/>
              <a:defRPr sz="2500"/>
            </a:lvl8pPr>
            <a:lvl9pPr marL="4572000" indent="0">
              <a:buNone/>
              <a:defRPr sz="2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42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68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06125" y="456406"/>
            <a:ext cx="3286125" cy="726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750" y="456406"/>
            <a:ext cx="9667875" cy="72647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80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750" y="456407"/>
            <a:ext cx="13144500" cy="1656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750" y="2282031"/>
            <a:ext cx="13144500" cy="543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7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8250" y="7945438"/>
            <a:ext cx="51435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32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37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43000" rtl="0" eaLnBrk="1" latinLnBrk="0" hangingPunct="1">
        <a:lnSpc>
          <a:spcPct val="90000"/>
        </a:lnSpc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1143000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57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28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00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571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3143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714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286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857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857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429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000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572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0562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hy-AM" dirty="0">
                <a:solidFill>
                  <a:schemeClr val="bg1">
                    <a:alpha val="50000"/>
                  </a:schemeClr>
                </a:solidFill>
              </a:rPr>
              <a:t>ԳԻՏԵ՞Ք, ՈՐ...</a:t>
            </a:r>
            <a:endParaRPr lang="en-GB" dirty="0">
              <a:solidFill>
                <a:schemeClr val="bg1">
                  <a:alpha val="50000"/>
                </a:schemeClr>
              </a:solidFill>
            </a:endParaRP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7962" y="1408925"/>
            <a:ext cx="7942035" cy="5439173"/>
          </a:xfrm>
        </p:spPr>
        <p:txBody>
          <a:bodyPr>
            <a:noAutofit/>
          </a:bodyPr>
          <a:lstStyle/>
          <a:p>
            <a:pPr marL="0" indent="0">
              <a:lnSpc>
                <a:spcPts val="8000"/>
              </a:lnSpc>
              <a:buNone/>
            </a:pPr>
            <a:r>
              <a:rPr lang="hy-AM" sz="4500" spc="-20" dirty="0">
                <a:solidFill>
                  <a:schemeClr val="bg1"/>
                </a:solidFill>
              </a:rPr>
              <a:t>Միելոմայի ախտանիշները սպեցիֆիկ չեն (օրինակ՝ մեջքի ցավ և հոգնածություն), ինչն էլ դժվարացնում է առաջին բուժօգնության ժամանակ ճիշտ օգնություն ցույց տալու ընթացքը</a:t>
            </a:r>
            <a:r>
              <a:rPr lang="hy-AM" sz="4000" spc="-20" dirty="0">
                <a:solidFill>
                  <a:schemeClr val="bg1"/>
                </a:solidFill>
              </a:rPr>
              <a:t>։</a:t>
            </a:r>
            <a:endParaRPr lang="en-GB" sz="4000" spc="-20" dirty="0">
              <a:solidFill>
                <a:schemeClr val="bg1"/>
              </a:solidFill>
            </a:endParaRPr>
          </a:p>
        </p:txBody>
      </p:sp>
      <p:pic>
        <p:nvPicPr>
          <p:cNvPr id="42" name="Picture 41" descr="Icon&#10;&#10;Description automatically generated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200" y="-1"/>
            <a:ext cx="6452629" cy="512369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5F161EE-D072-4C2A-A98C-DDF00C068B6C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C5CE8A-7911-4DAE-86D3-371DBA3822CF}"/>
              </a:ext>
            </a:extLst>
          </p:cNvPr>
          <p:cNvSpPr txBox="1"/>
          <p:nvPr/>
        </p:nvSpPr>
        <p:spPr>
          <a:xfrm>
            <a:off x="8948419" y="5306670"/>
            <a:ext cx="1875392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hy-AM" sz="1400" spc="-20" dirty="0">
                <a:solidFill>
                  <a:schemeClr val="bg1"/>
                </a:solidFill>
              </a:rPr>
              <a:t>ԿԱՏԱՐԵԼԱԳՈՐԾԵԼԱԽՏՈՐՈՇՄԱՆ ՄԵԹՈԴՆԵՐԸ</a:t>
            </a:r>
            <a:endParaRPr lang="en-GB" sz="1400" spc="-2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3E58F47-CCBE-42C1-B947-FB4165D9EDB9}"/>
              </a:ext>
            </a:extLst>
          </p:cNvPr>
          <p:cNvSpPr txBox="1"/>
          <p:nvPr/>
        </p:nvSpPr>
        <p:spPr>
          <a:xfrm>
            <a:off x="13156602" y="7727997"/>
            <a:ext cx="1953858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hy-AM" sz="1400" spc="-20" dirty="0">
                <a:solidFill>
                  <a:schemeClr val="bg1"/>
                </a:solidFill>
                <a:latin typeface="+mj-lt"/>
              </a:rPr>
              <a:t>ԲԱՐԵԼԱՎԵԼ ԿԵՆՍԱՄԱԿԱՐԴԱԿԸ</a:t>
            </a:r>
            <a:endParaRPr lang="en-GB" sz="1400" spc="-2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D057101-86A0-4BF9-80F5-327F90270C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03377" y="6271986"/>
            <a:ext cx="5120188" cy="1305014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F3B2712-14B4-4C72-9682-EB2ADCFA018D}"/>
              </a:ext>
            </a:extLst>
          </p:cNvPr>
          <p:cNvCxnSpPr>
            <a:cxnSpLocks/>
          </p:cNvCxnSpPr>
          <p:nvPr/>
        </p:nvCxnSpPr>
        <p:spPr>
          <a:xfrm>
            <a:off x="10823811" y="5416550"/>
            <a:ext cx="418123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11073EE-E8C9-4ED6-A233-F01450AAF084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09515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C30A02C-8514-4B64-96BC-A880927FF3AC}"/>
              </a:ext>
            </a:extLst>
          </p:cNvPr>
          <p:cNvCxnSpPr>
            <a:cxnSpLocks/>
          </p:cNvCxnSpPr>
          <p:nvPr/>
        </p:nvCxnSpPr>
        <p:spPr>
          <a:xfrm flipV="1">
            <a:off x="9061450" y="6245389"/>
            <a:ext cx="0" cy="206041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6E95E68-3418-439A-8BC9-88210BBC74AF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4121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hy-AM" dirty="0">
                <a:solidFill>
                  <a:schemeClr val="bg1">
                    <a:alpha val="50000"/>
                  </a:schemeClr>
                </a:solidFill>
              </a:rPr>
              <a:t>ԳԻՏԵ՞Ք, ՈՐ...</a:t>
            </a:r>
            <a:endParaRPr lang="en-GB" dirty="0">
              <a:solidFill>
                <a:schemeClr val="bg1">
                  <a:alpha val="50000"/>
                </a:schemeClr>
              </a:solidFill>
            </a:endParaRP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789863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7100"/>
              </a:lnSpc>
              <a:buNone/>
            </a:pPr>
            <a:r>
              <a:rPr lang="hy-AM" sz="5000" spc="-20" dirty="0">
                <a:solidFill>
                  <a:schemeClr val="bg1"/>
                </a:solidFill>
              </a:rPr>
              <a:t>Միելոմայով հիվանդները մեծ հավանականությամբ</a:t>
            </a:r>
          </a:p>
          <a:p>
            <a:pPr marL="0" indent="0">
              <a:lnSpc>
                <a:spcPts val="7100"/>
              </a:lnSpc>
              <a:buNone/>
            </a:pPr>
            <a:r>
              <a:rPr lang="hy-AM" sz="4800" spc="-20" dirty="0">
                <a:solidFill>
                  <a:schemeClr val="bg1"/>
                </a:solidFill>
              </a:rPr>
              <a:t>         </a:t>
            </a:r>
            <a:r>
              <a:rPr lang="hy-AM" sz="5000" spc="-20" dirty="0">
                <a:solidFill>
                  <a:schemeClr val="bg1"/>
                </a:solidFill>
              </a:rPr>
              <a:t>կամ ավելի շատ            	անգամներ առաջին բուժօգնության ընթացք են անցնում մինչ ուղեգրումը</a:t>
            </a:r>
            <a:r>
              <a:rPr lang="hy-AM" sz="4800" spc="-20" dirty="0">
                <a:solidFill>
                  <a:schemeClr val="bg1"/>
                </a:solidFill>
              </a:rPr>
              <a:t>։</a:t>
            </a:r>
            <a:endParaRPr lang="en-GB" sz="4800" spc="-20" dirty="0">
              <a:solidFill>
                <a:schemeClr val="bg1"/>
              </a:solidFill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025" y="-268887"/>
            <a:ext cx="6453419" cy="539258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6D6930D-ADA8-4FF5-8A90-D4AE5848F0EB}"/>
              </a:ext>
            </a:extLst>
          </p:cNvPr>
          <p:cNvSpPr txBox="1"/>
          <p:nvPr/>
        </p:nvSpPr>
        <p:spPr>
          <a:xfrm>
            <a:off x="557576" y="3648938"/>
            <a:ext cx="1374094" cy="203831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r>
              <a:rPr lang="en-GB" sz="17200" dirty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D594B4-7791-4B5F-A395-98B5E5F30AC4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7BAD508-B60F-431D-9340-2E74C1A91E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4545E2-A121-4B5B-BE80-BA37FE0CCB7A}"/>
              </a:ext>
            </a:extLst>
          </p:cNvPr>
          <p:cNvCxnSpPr>
            <a:cxnSpLocks/>
          </p:cNvCxnSpPr>
          <p:nvPr/>
        </p:nvCxnSpPr>
        <p:spPr>
          <a:xfrm>
            <a:off x="10831708" y="5416550"/>
            <a:ext cx="417334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5E2A2FD-D1C8-4762-838F-D0506CA99B0D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095152" cy="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A52BA08-9C53-4772-B148-66C883B51A4E}"/>
              </a:ext>
            </a:extLst>
          </p:cNvPr>
          <p:cNvCxnSpPr>
            <a:cxnSpLocks/>
          </p:cNvCxnSpPr>
          <p:nvPr/>
        </p:nvCxnSpPr>
        <p:spPr>
          <a:xfrm flipV="1">
            <a:off x="9061450" y="6238236"/>
            <a:ext cx="0" cy="206756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DA85CEC-C66F-4BB4-908E-D825F289A322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8C5CE8A-7911-4DAE-86D3-371DBA3822CF}"/>
              </a:ext>
            </a:extLst>
          </p:cNvPr>
          <p:cNvSpPr txBox="1"/>
          <p:nvPr/>
        </p:nvSpPr>
        <p:spPr>
          <a:xfrm>
            <a:off x="8956316" y="5299517"/>
            <a:ext cx="1875392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hy-AM" sz="1400" spc="-20" dirty="0">
                <a:solidFill>
                  <a:schemeClr val="bg1"/>
                </a:solidFill>
              </a:rPr>
              <a:t>ԿԱՏԱՐԵԼԱԳՈՐԾԵԼԱԽՏՈՐՈՇՄԱՆ ՄԵԹՈԴՆԵՐԸ</a:t>
            </a:r>
            <a:endParaRPr lang="en-GB" sz="1400" spc="-2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3E58F47-CCBE-42C1-B947-FB4165D9EDB9}"/>
              </a:ext>
            </a:extLst>
          </p:cNvPr>
          <p:cNvSpPr txBox="1"/>
          <p:nvPr/>
        </p:nvSpPr>
        <p:spPr>
          <a:xfrm>
            <a:off x="13156602" y="7727997"/>
            <a:ext cx="1953858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hy-AM" sz="1400" spc="-20" dirty="0">
                <a:solidFill>
                  <a:schemeClr val="bg1"/>
                </a:solidFill>
                <a:latin typeface="+mj-lt"/>
              </a:rPr>
              <a:t>ԲԱՐԵԼԱՎԵԼ ԿԵՆՍԱՄԱԿԱՐԴԱԿԸ</a:t>
            </a:r>
            <a:endParaRPr lang="en-GB" sz="1400" spc="-2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10889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09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hy-AM" dirty="0">
                <a:solidFill>
                  <a:schemeClr val="bg1">
                    <a:alpha val="50000"/>
                  </a:schemeClr>
                </a:solidFill>
              </a:rPr>
              <a:t>ԳԻՏԵ՞Ք, ՈՐ...</a:t>
            </a:r>
            <a:endParaRPr lang="en-GB" dirty="0">
              <a:solidFill>
                <a:schemeClr val="bg1">
                  <a:alpha val="50000"/>
                </a:schemeClr>
              </a:solidFill>
            </a:endParaRP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7898631" cy="5804959"/>
          </a:xfrm>
        </p:spPr>
        <p:txBody>
          <a:bodyPr>
            <a:noAutofit/>
          </a:bodyPr>
          <a:lstStyle/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hy-AM" sz="5000" spc="-20" dirty="0">
                <a:solidFill>
                  <a:schemeClr val="bg1"/>
                </a:solidFill>
              </a:rPr>
              <a:t>Միելոմայի ախտորոշման պատասխանը ստանալու միջին ժամանակը</a:t>
            </a:r>
            <a:endParaRPr lang="hy-AM" sz="4800" spc="-20" dirty="0">
              <a:solidFill>
                <a:schemeClr val="bg1"/>
              </a:solidFill>
            </a:endParaRP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en-US" sz="72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108.6 </a:t>
            </a:r>
            <a:r>
              <a:rPr lang="hy-AM" sz="72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օր է, </a:t>
            </a:r>
            <a:r>
              <a:rPr lang="hy-AM" sz="5000" spc="-20" dirty="0">
                <a:solidFill>
                  <a:schemeClr val="bg1"/>
                </a:solidFill>
              </a:rPr>
              <a:t>և</a:t>
            </a:r>
            <a:r>
              <a:rPr lang="en-US" sz="72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 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hy-AM" sz="5000" spc="-20" dirty="0">
                <a:solidFill>
                  <a:schemeClr val="bg1"/>
                </a:solidFill>
              </a:rPr>
              <a:t>հիվանդների 25%-ը սպասում է ավելի քան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en-US" sz="72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8 </a:t>
            </a:r>
            <a:r>
              <a:rPr lang="hy-AM" sz="72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ամիս։</a:t>
            </a:r>
            <a:endParaRPr lang="en-GB" sz="72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9" cy="512432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A7AD69C-68BD-49E4-AC53-5E5D11BB7B14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BC03466-E097-4430-BC42-454E571F3F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687A08A-5439-4058-9F1E-912B868187FA}"/>
              </a:ext>
            </a:extLst>
          </p:cNvPr>
          <p:cNvCxnSpPr>
            <a:cxnSpLocks/>
          </p:cNvCxnSpPr>
          <p:nvPr/>
        </p:nvCxnSpPr>
        <p:spPr>
          <a:xfrm>
            <a:off x="10865226" y="5416550"/>
            <a:ext cx="413982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16E4552-37BE-4240-91C2-DE896D56E9DD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219652" cy="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05109A1-47ED-486D-81CB-CF3865D8FE27}"/>
              </a:ext>
            </a:extLst>
          </p:cNvPr>
          <p:cNvCxnSpPr>
            <a:cxnSpLocks/>
          </p:cNvCxnSpPr>
          <p:nvPr/>
        </p:nvCxnSpPr>
        <p:spPr>
          <a:xfrm flipV="1">
            <a:off x="9061450" y="6210707"/>
            <a:ext cx="0" cy="209509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A06B202-D605-4D30-B8DD-DD8F5B133D20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8C5CE8A-7911-4DAE-86D3-371DBA3822CF}"/>
              </a:ext>
            </a:extLst>
          </p:cNvPr>
          <p:cNvSpPr txBox="1"/>
          <p:nvPr/>
        </p:nvSpPr>
        <p:spPr>
          <a:xfrm>
            <a:off x="8956316" y="5271988"/>
            <a:ext cx="1875392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hy-AM" sz="1400" spc="-20" dirty="0">
                <a:solidFill>
                  <a:schemeClr val="bg1"/>
                </a:solidFill>
              </a:rPr>
              <a:t>ԿԱՏԱՐԵԼԱԳՈՐԾԵԼԱԽՏՈՐՈՇՄԱՆ ՄԵԹՈԴՆԵՐԸ</a:t>
            </a:r>
            <a:endParaRPr lang="en-GB" sz="1400" spc="-2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3E58F47-CCBE-42C1-B947-FB4165D9EDB9}"/>
              </a:ext>
            </a:extLst>
          </p:cNvPr>
          <p:cNvSpPr txBox="1"/>
          <p:nvPr/>
        </p:nvSpPr>
        <p:spPr>
          <a:xfrm>
            <a:off x="13156602" y="7747284"/>
            <a:ext cx="1953858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hy-AM" sz="1400" spc="-20" dirty="0">
                <a:solidFill>
                  <a:schemeClr val="bg1"/>
                </a:solidFill>
                <a:latin typeface="+mj-lt"/>
              </a:rPr>
              <a:t>ԲԱՐԵԼԱՎԵԼ ԿԵՆՍԱՄԱԿԱՐԴԱԿԸ</a:t>
            </a:r>
            <a:endParaRPr lang="en-GB" sz="1400" spc="-2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26774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368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hy-AM" dirty="0">
                <a:solidFill>
                  <a:schemeClr val="bg1">
                    <a:alpha val="50000"/>
                  </a:schemeClr>
                </a:solidFill>
              </a:rPr>
              <a:t>ԳԻՏԵ՞Ք, ՈՐ...</a:t>
            </a:r>
            <a:endParaRPr lang="en-GB" dirty="0">
              <a:solidFill>
                <a:schemeClr val="bg1">
                  <a:alpha val="50000"/>
                </a:schemeClr>
              </a:solidFill>
            </a:endParaRP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649" y="1842888"/>
            <a:ext cx="848918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hy-AM" sz="4800" spc="-20" dirty="0">
                <a:solidFill>
                  <a:schemeClr val="bg1"/>
                </a:solidFill>
              </a:rPr>
              <a:t>Միջին հաշվով միելոմայով հիվանդների մոտ ախտանիշներն ի հայտ են գալիս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en-US" sz="72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1 </a:t>
            </a:r>
            <a:r>
              <a:rPr lang="hy-AM" sz="72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ամսում՝</a:t>
            </a:r>
            <a:r>
              <a:rPr lang="en-US" sz="72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hy-AM" sz="4200" spc="-20" dirty="0">
                <a:solidFill>
                  <a:schemeClr val="bg1"/>
                </a:solidFill>
              </a:rPr>
              <a:t>մինչ բուժօգնության դիմելը, իսկ հիվանդների 25%-ը սպասում է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en-US" sz="72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3 </a:t>
            </a:r>
            <a:r>
              <a:rPr lang="hy-AM" sz="72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ամսից ավել։</a:t>
            </a:r>
            <a:endParaRPr lang="en-GB" sz="72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8" cy="512432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2EE6682-EBF1-4581-8447-5A7D439AD40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5F844B6-15AE-4662-A7C1-DE756E915B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1876A06-01F2-45FF-994A-793DAEEC7978}"/>
              </a:ext>
            </a:extLst>
          </p:cNvPr>
          <p:cNvCxnSpPr>
            <a:cxnSpLocks/>
          </p:cNvCxnSpPr>
          <p:nvPr/>
        </p:nvCxnSpPr>
        <p:spPr>
          <a:xfrm>
            <a:off x="10840682" y="5416550"/>
            <a:ext cx="416436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A18726E-C202-4B04-957D-C038BDD776BA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197350" cy="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28C9843-C8B2-4B08-884A-D38DB4DF1DA4}"/>
              </a:ext>
            </a:extLst>
          </p:cNvPr>
          <p:cNvCxnSpPr>
            <a:cxnSpLocks/>
          </p:cNvCxnSpPr>
          <p:nvPr/>
        </p:nvCxnSpPr>
        <p:spPr>
          <a:xfrm flipV="1">
            <a:off x="9061450" y="6212052"/>
            <a:ext cx="0" cy="20937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8BF5CCD-5B29-4207-9CF0-F105EF9D068E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3E58F47-CCBE-42C1-B947-FB4165D9EDB9}"/>
              </a:ext>
            </a:extLst>
          </p:cNvPr>
          <p:cNvSpPr txBox="1"/>
          <p:nvPr/>
        </p:nvSpPr>
        <p:spPr>
          <a:xfrm>
            <a:off x="13156602" y="7727997"/>
            <a:ext cx="1953858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hy-AM" sz="1400" spc="-20" dirty="0">
                <a:solidFill>
                  <a:schemeClr val="bg1"/>
                </a:solidFill>
                <a:latin typeface="+mj-lt"/>
              </a:rPr>
              <a:t>ԲԱՐԵԼԱՎԵԼ ԿԵՆՍԱՄԱԿԱՐԴԱԿԸ</a:t>
            </a:r>
            <a:endParaRPr lang="en-GB" sz="1400" spc="-2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C5CE8A-7911-4DAE-86D3-371DBA3822CF}"/>
              </a:ext>
            </a:extLst>
          </p:cNvPr>
          <p:cNvSpPr txBox="1"/>
          <p:nvPr/>
        </p:nvSpPr>
        <p:spPr>
          <a:xfrm>
            <a:off x="8965290" y="5273333"/>
            <a:ext cx="1875392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hy-AM" sz="1400" spc="-20" dirty="0">
                <a:solidFill>
                  <a:schemeClr val="bg1"/>
                </a:solidFill>
              </a:rPr>
              <a:t>ԿԱՏԱՐԵԼԱԳՈՐԾԵԼԱԽՏՈՐՈՇՄԱՆ ՄԵԹՈԴՆԵՐԸ</a:t>
            </a:r>
            <a:endParaRPr lang="en-GB" sz="1400" spc="-2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476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hy-AM" dirty="0">
                <a:solidFill>
                  <a:schemeClr val="bg1">
                    <a:alpha val="50000"/>
                  </a:schemeClr>
                </a:solidFill>
              </a:rPr>
              <a:t>ԳԻՏԵ՞Ք, ՈՐ...</a:t>
            </a:r>
            <a:endParaRPr lang="en-GB" dirty="0">
              <a:solidFill>
                <a:schemeClr val="bg1">
                  <a:alpha val="50000"/>
                </a:schemeClr>
              </a:solidFill>
            </a:endParaRP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848918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7800"/>
              </a:lnSpc>
              <a:spcBef>
                <a:spcPts val="0"/>
              </a:spcBef>
              <a:buNone/>
            </a:pPr>
            <a:r>
              <a:rPr lang="hy-AM" sz="6000" spc="-20" dirty="0">
                <a:solidFill>
                  <a:schemeClr val="bg1"/>
                </a:solidFill>
              </a:rPr>
              <a:t>Միելոմայով հիվանդները ախտորոշում ստանալու համար երկար և բարդ ուղիներով են անցնում։</a:t>
            </a:r>
            <a:endParaRPr lang="en-GB" sz="60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8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DFD1C98-1C3A-4689-96E7-B88BD553D5D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EF05CD8-9708-4C21-BAB2-A1B7814514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A86B59D-9E99-4AD4-B191-F9F7E6BE038B}"/>
              </a:ext>
            </a:extLst>
          </p:cNvPr>
          <p:cNvCxnSpPr>
            <a:cxnSpLocks/>
          </p:cNvCxnSpPr>
          <p:nvPr/>
        </p:nvCxnSpPr>
        <p:spPr>
          <a:xfrm>
            <a:off x="10865226" y="5416550"/>
            <a:ext cx="413982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EEB467D-6AAB-4A9E-A081-1BE36A120AD6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095152" cy="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1B33E6A-63C6-44A5-88F6-429562D05363}"/>
              </a:ext>
            </a:extLst>
          </p:cNvPr>
          <p:cNvCxnSpPr>
            <a:cxnSpLocks/>
          </p:cNvCxnSpPr>
          <p:nvPr/>
        </p:nvCxnSpPr>
        <p:spPr>
          <a:xfrm flipV="1">
            <a:off x="9061450" y="6247103"/>
            <a:ext cx="0" cy="205869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6328DBA-5AF7-4A78-92DA-0E47A88BC3D5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8C5CE8A-7911-4DAE-86D3-371DBA3822CF}"/>
              </a:ext>
            </a:extLst>
          </p:cNvPr>
          <p:cNvSpPr txBox="1"/>
          <p:nvPr/>
        </p:nvSpPr>
        <p:spPr>
          <a:xfrm>
            <a:off x="8980454" y="5308384"/>
            <a:ext cx="1875392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hy-AM" sz="1400" spc="-20" dirty="0">
                <a:solidFill>
                  <a:schemeClr val="bg1"/>
                </a:solidFill>
              </a:rPr>
              <a:t>ԿԱՏԱՐԵԼԱԳՈՐԾԵԼԱԽՏՈՐՈՇՄԱՆ ՄԵԹՈԴՆԵՐԸ</a:t>
            </a:r>
            <a:endParaRPr lang="en-GB" sz="1400" spc="-20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E58F47-CCBE-42C1-B947-FB4165D9EDB9}"/>
              </a:ext>
            </a:extLst>
          </p:cNvPr>
          <p:cNvSpPr txBox="1"/>
          <p:nvPr/>
        </p:nvSpPr>
        <p:spPr>
          <a:xfrm>
            <a:off x="13156602" y="7727997"/>
            <a:ext cx="1953858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hy-AM" sz="1400" spc="-20" dirty="0">
                <a:solidFill>
                  <a:schemeClr val="bg1"/>
                </a:solidFill>
                <a:latin typeface="+mj-lt"/>
              </a:rPr>
              <a:t>ԲԱՐԵԼԱՎԵԼ ԿԵՆՍԱՄԱԿԱՐԴԱԿԸ</a:t>
            </a:r>
            <a:endParaRPr lang="en-GB" sz="1400" spc="-2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13181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09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hy-AM" dirty="0">
                <a:solidFill>
                  <a:schemeClr val="bg1">
                    <a:alpha val="50000"/>
                  </a:schemeClr>
                </a:solidFill>
              </a:rPr>
              <a:t>ԳԻՏԵ՞Ք, ՈՐ...</a:t>
            </a:r>
            <a:endParaRPr lang="en-GB" dirty="0">
              <a:solidFill>
                <a:schemeClr val="bg1">
                  <a:alpha val="50000"/>
                </a:schemeClr>
              </a:solidFill>
            </a:endParaRP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7578" y="1714625"/>
            <a:ext cx="8489181" cy="672877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4400" spc="-20" dirty="0">
                <a:solidFill>
                  <a:schemeClr val="bg1"/>
                </a:solidFill>
              </a:rPr>
              <a:t>Ըստ Բրիտանական հետազոտության՝ միելոմայով հիվանդների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600" spc="-20" dirty="0">
                <a:solidFill>
                  <a:schemeClr val="bg1"/>
                </a:solidFill>
                <a:latin typeface="IBM Plex Sans Condensed SemiBol" panose="020B0706050203000203" pitchFamily="34" charset="0"/>
              </a:rPr>
              <a:t>34%</a:t>
            </a:r>
            <a:r>
              <a:rPr lang="hy-AM" sz="9600" spc="-20" dirty="0">
                <a:solidFill>
                  <a:schemeClr val="bg1"/>
                </a:solidFill>
                <a:latin typeface="IBM Plex Sans Condensed SemiBol" panose="020B0706050203000203" pitchFamily="34" charset="0"/>
              </a:rPr>
              <a:t>-ի</a:t>
            </a:r>
            <a:r>
              <a:rPr lang="hy-AM" sz="14500" spc="-20" dirty="0">
                <a:solidFill>
                  <a:schemeClr val="bg1"/>
                </a:solidFill>
                <a:latin typeface="IBM Plex Sans Condensed SemiBol" panose="020B0706050203000203" pitchFamily="34" charset="0"/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4400" spc="-20" dirty="0">
                <a:solidFill>
                  <a:schemeClr val="bg1"/>
                </a:solidFill>
              </a:rPr>
              <a:t>ախտորոշումն իրականացվել է շտապ օգնության սարքավորումների միջոցով։</a:t>
            </a:r>
            <a:endParaRPr lang="en-GB" sz="44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  <a:p>
            <a:pPr marL="0" indent="0">
              <a:lnSpc>
                <a:spcPts val="6800"/>
              </a:lnSpc>
              <a:spcBef>
                <a:spcPts val="0"/>
              </a:spcBef>
              <a:spcAft>
                <a:spcPts val="8400"/>
              </a:spcAft>
              <a:buNone/>
            </a:pPr>
            <a:endParaRPr lang="en-US" sz="14500" spc="-20" dirty="0">
              <a:solidFill>
                <a:schemeClr val="bg1"/>
              </a:solidFill>
              <a:latin typeface="IBM Plex Sans Condensed SemiBol" panose="020B0706050203000203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BA97426-289F-4040-BC77-9F5EB5F29FBB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9F7BBD8-C287-4F4E-9DA0-42F3B4CD31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D0A4B28-612D-42B5-8BFA-8AD303F95629}"/>
              </a:ext>
            </a:extLst>
          </p:cNvPr>
          <p:cNvCxnSpPr>
            <a:cxnSpLocks/>
          </p:cNvCxnSpPr>
          <p:nvPr/>
        </p:nvCxnSpPr>
        <p:spPr>
          <a:xfrm>
            <a:off x="10876415" y="5416550"/>
            <a:ext cx="412863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4D0F5D7-BB1D-460B-BA68-A1D9C4554DFB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219652" cy="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E3036B1-22EF-4EB7-81AB-E514C4BC7737}"/>
              </a:ext>
            </a:extLst>
          </p:cNvPr>
          <p:cNvCxnSpPr>
            <a:cxnSpLocks/>
          </p:cNvCxnSpPr>
          <p:nvPr/>
        </p:nvCxnSpPr>
        <p:spPr>
          <a:xfrm flipV="1">
            <a:off x="9061450" y="6210707"/>
            <a:ext cx="0" cy="209509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73FDFE1-5AB0-497E-A5EB-B281F61B960A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3E58F47-CCBE-42C1-B947-FB4165D9EDB9}"/>
              </a:ext>
            </a:extLst>
          </p:cNvPr>
          <p:cNvSpPr txBox="1"/>
          <p:nvPr/>
        </p:nvSpPr>
        <p:spPr>
          <a:xfrm>
            <a:off x="13156602" y="7727997"/>
            <a:ext cx="1953858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hy-AM" sz="1400" spc="-20" dirty="0">
                <a:solidFill>
                  <a:schemeClr val="bg1"/>
                </a:solidFill>
                <a:latin typeface="+mj-lt"/>
              </a:rPr>
              <a:t>ԲԱՐԵԼԱՎԵԼ ԿԵՆՍԱՄԱԿԱՐԴԱԿԸ</a:t>
            </a:r>
            <a:endParaRPr lang="en-GB" sz="1400" spc="-2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8C5CE8A-7911-4DAE-86D3-371DBA3822CF}"/>
              </a:ext>
            </a:extLst>
          </p:cNvPr>
          <p:cNvSpPr txBox="1"/>
          <p:nvPr/>
        </p:nvSpPr>
        <p:spPr>
          <a:xfrm>
            <a:off x="9001023" y="5271988"/>
            <a:ext cx="1875392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hy-AM" sz="1400" spc="-20" dirty="0">
                <a:solidFill>
                  <a:schemeClr val="bg1"/>
                </a:solidFill>
              </a:rPr>
              <a:t>ԿԱՏԱՐԵԼԱԳՈՐԾԵԼԱԽՏՈՐՈՇՄԱՆ ՄԵԹՈԴՆԵՐԸ</a:t>
            </a:r>
            <a:endParaRPr lang="en-GB" sz="1400" spc="-2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562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368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hy-AM" dirty="0">
                <a:solidFill>
                  <a:schemeClr val="bg1">
                    <a:alpha val="50000"/>
                  </a:schemeClr>
                </a:solidFill>
              </a:rPr>
              <a:t>ԳԻՏԵ՞Ք, ՈՐ...</a:t>
            </a:r>
            <a:endParaRPr lang="en-GB" dirty="0">
              <a:solidFill>
                <a:schemeClr val="bg1">
                  <a:alpha val="50000"/>
                </a:schemeClr>
              </a:solidFill>
            </a:endParaRP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4094" y="1649182"/>
            <a:ext cx="7870501" cy="5939653"/>
          </a:xfrm>
        </p:spPr>
        <p:txBody>
          <a:bodyPr>
            <a:noAutofit/>
          </a:bodyPr>
          <a:lstStyle/>
          <a:p>
            <a:pPr marL="0" indent="0">
              <a:lnSpc>
                <a:spcPts val="7200"/>
              </a:lnSpc>
              <a:spcBef>
                <a:spcPts val="0"/>
              </a:spcBef>
              <a:buNone/>
            </a:pPr>
            <a:r>
              <a:rPr lang="hy-AM" sz="4200" spc="-20" dirty="0">
                <a:solidFill>
                  <a:schemeClr val="bg1"/>
                </a:solidFill>
              </a:rPr>
              <a:t>Ուշ կատարված ախտորոշումը կարող է </a:t>
            </a:r>
            <a:r>
              <a:rPr lang="hy-AM" sz="50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բացասաբար անդրադառնալ </a:t>
            </a:r>
            <a:r>
              <a:rPr lang="hy-AM" sz="4200" spc="-20" dirty="0">
                <a:solidFill>
                  <a:schemeClr val="bg1"/>
                </a:solidFill>
              </a:rPr>
              <a:t>միելոմայով հիվանդների կյանքի որակի</a:t>
            </a:r>
            <a:r>
              <a:rPr lang="en-US" sz="4200" spc="-20" dirty="0">
                <a:solidFill>
                  <a:schemeClr val="bg1"/>
                </a:solidFill>
              </a:rPr>
              <a:t> </a:t>
            </a:r>
            <a:r>
              <a:rPr lang="hy-AM" sz="4200" spc="-20" dirty="0">
                <a:solidFill>
                  <a:schemeClr val="bg1"/>
                </a:solidFill>
              </a:rPr>
              <a:t>և առանց հիվանդության ապրելու որակի վրա։</a:t>
            </a:r>
            <a:endParaRPr lang="en-GB" sz="42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2CB9E77F-9003-4388-98DC-2445BE373B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EA5B8BC-E8F1-4DD8-999F-AA750E5441AF}"/>
              </a:ext>
            </a:extLst>
          </p:cNvPr>
          <p:cNvCxnSpPr>
            <a:cxnSpLocks/>
          </p:cNvCxnSpPr>
          <p:nvPr/>
        </p:nvCxnSpPr>
        <p:spPr>
          <a:xfrm>
            <a:off x="10840311" y="5416550"/>
            <a:ext cx="416473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9454D49-E25E-4E5D-8829-988A8F1C2571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186199" cy="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159713E-493C-4920-9405-06AF8F1F0541}"/>
              </a:ext>
            </a:extLst>
          </p:cNvPr>
          <p:cNvCxnSpPr>
            <a:cxnSpLocks/>
          </p:cNvCxnSpPr>
          <p:nvPr/>
        </p:nvCxnSpPr>
        <p:spPr>
          <a:xfrm flipV="1">
            <a:off x="9061450" y="6259599"/>
            <a:ext cx="0" cy="204620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80D8ED3-C136-4665-89B7-BAE4CF672A23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8C5CE8A-7911-4DAE-86D3-371DBA3822CF}"/>
              </a:ext>
            </a:extLst>
          </p:cNvPr>
          <p:cNvSpPr txBox="1"/>
          <p:nvPr/>
        </p:nvSpPr>
        <p:spPr>
          <a:xfrm>
            <a:off x="8964919" y="5320880"/>
            <a:ext cx="1875392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hy-AM" sz="1400" spc="-20" dirty="0">
                <a:solidFill>
                  <a:schemeClr val="bg1"/>
                </a:solidFill>
              </a:rPr>
              <a:t>ԿԱՏԱՐԵԼԱԳՈՐԾԵԼԱԽՏՈՐՈՇՄԱՆ ՄԵԹՈԴՆԵՐԸ</a:t>
            </a:r>
            <a:endParaRPr lang="en-GB" sz="1400" spc="-2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3E58F47-CCBE-42C1-B947-FB4165D9EDB9}"/>
              </a:ext>
            </a:extLst>
          </p:cNvPr>
          <p:cNvSpPr txBox="1"/>
          <p:nvPr/>
        </p:nvSpPr>
        <p:spPr>
          <a:xfrm>
            <a:off x="13156602" y="7727997"/>
            <a:ext cx="1953858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hy-AM" sz="1400" spc="-20" dirty="0">
                <a:solidFill>
                  <a:schemeClr val="bg1"/>
                </a:solidFill>
                <a:latin typeface="+mj-lt"/>
              </a:rPr>
              <a:t>ԲԱՐԵԼԱՎԵԼ ԿԵՆՍԱՄԱԿԱՐԴԱԿԸ</a:t>
            </a:r>
            <a:endParaRPr lang="en-GB" sz="1400" spc="-2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51808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255</TotalTime>
  <Words>212</Words>
  <Application>Microsoft Office PowerPoint</Application>
  <PresentationFormat>Custom</PresentationFormat>
  <Paragraphs>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IBM Plex Sans Light</vt:lpstr>
      <vt:lpstr>IBM Plex Sans Condensed SemiBol</vt:lpstr>
      <vt:lpstr>Arial</vt:lpstr>
      <vt:lpstr>IBM Plex Sans</vt:lpstr>
      <vt:lpstr>Office Theme</vt:lpstr>
      <vt:lpstr>ԳԻՏԵ՞Ք, ՈՐ...</vt:lpstr>
      <vt:lpstr>ԳԻՏԵ՞Ք, ՈՐ...</vt:lpstr>
      <vt:lpstr>ԳԻՏԵ՞Ք, ՈՐ...</vt:lpstr>
      <vt:lpstr>ԳԻՏԵ՞Ք, ՈՐ...</vt:lpstr>
      <vt:lpstr>ԳԻՏԵ՞Ք, ՈՐ...</vt:lpstr>
      <vt:lpstr>ԳԻՏԵ՞Ք, ՈՐ...</vt:lpstr>
      <vt:lpstr>ԳԻՏԵ՞Ք, ՈՐ...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Linda Christopher</cp:lastModifiedBy>
  <cp:revision>28</cp:revision>
  <dcterms:created xsi:type="dcterms:W3CDTF">2021-09-23T09:01:50Z</dcterms:created>
  <dcterms:modified xsi:type="dcterms:W3CDTF">2021-10-07T08:16:41Z</dcterms:modified>
</cp:coreProperties>
</file>