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5240000" cy="8572500"/>
  <p:notesSz cx="6858000" cy="9144000"/>
  <p:embeddedFontLst>
    <p:embeddedFont>
      <p:font typeface="IBM Plex Sans" panose="020B0503050203000203" pitchFamily="34" charset="0"/>
      <p:regular r:id="rId9"/>
      <p:bold r:id="rId10"/>
      <p:italic r:id="rId11"/>
      <p:boldItalic r:id="rId12"/>
    </p:embeddedFont>
    <p:embeddedFont>
      <p:font typeface="IBM Plex Sans Condensed SemiBol" panose="020B0604020202020204" charset="0"/>
      <p:bold r:id="rId13"/>
    </p:embeddedFont>
    <p:embeddedFont>
      <p:font typeface="IBM Plex Sans Light" panose="020B0403050203000203" pitchFamily="34" charset="0"/>
      <p:regular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8280"/>
    <a:srgbClr val="E09551"/>
    <a:srgbClr val="EE7668"/>
    <a:srgbClr val="05628D"/>
    <a:srgbClr val="9954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eke Dormans" userId="8abcf2a5f34357ef" providerId="LiveId" clId="{1C50B0E8-2A71-4A68-965C-81871314F70D}"/>
    <pc:docChg chg="modSld">
      <pc:chgData name="Lieke Dormans" userId="8abcf2a5f34357ef" providerId="LiveId" clId="{1C50B0E8-2A71-4A68-965C-81871314F70D}" dt="2021-09-27T19:07:35.574" v="33" actId="1076"/>
      <pc:docMkLst>
        <pc:docMk/>
      </pc:docMkLst>
      <pc:sldChg chg="modSp mod">
        <pc:chgData name="Lieke Dormans" userId="8abcf2a5f34357ef" providerId="LiveId" clId="{1C50B0E8-2A71-4A68-965C-81871314F70D}" dt="2021-09-27T19:05:50.451" v="7" actId="20577"/>
        <pc:sldMkLst>
          <pc:docMk/>
          <pc:sldMk cId="4044121062" sldId="256"/>
        </pc:sldMkLst>
        <pc:spChg chg="mod">
          <ac:chgData name="Lieke Dormans" userId="8abcf2a5f34357ef" providerId="LiveId" clId="{1C50B0E8-2A71-4A68-965C-81871314F70D}" dt="2021-09-27T19:05:50.451" v="7" actId="20577"/>
          <ac:spMkLst>
            <pc:docMk/>
            <pc:sldMk cId="4044121062" sldId="256"/>
            <ac:spMk id="19" creationId="{6CCAA3DD-CE62-4CA4-AEC6-406596435AE7}"/>
          </ac:spMkLst>
        </pc:spChg>
      </pc:sldChg>
      <pc:sldChg chg="modSp mod">
        <pc:chgData name="Lieke Dormans" userId="8abcf2a5f34357ef" providerId="LiveId" clId="{1C50B0E8-2A71-4A68-965C-81871314F70D}" dt="2021-09-27T19:07:35.574" v="33" actId="1076"/>
        <pc:sldMkLst>
          <pc:docMk/>
          <pc:sldMk cId="710889616" sldId="257"/>
        </pc:sldMkLst>
        <pc:spChg chg="mod">
          <ac:chgData name="Lieke Dormans" userId="8abcf2a5f34357ef" providerId="LiveId" clId="{1C50B0E8-2A71-4A68-965C-81871314F70D}" dt="2021-09-27T19:07:35.574" v="33" actId="1076"/>
          <ac:spMkLst>
            <pc:docMk/>
            <pc:sldMk cId="710889616" sldId="257"/>
            <ac:spMk id="18" creationId="{46D6930D-ADA8-4FF5-8A90-D4AE5848F0EB}"/>
          </ac:spMkLst>
        </pc:spChg>
        <pc:spChg chg="mod">
          <ac:chgData name="Lieke Dormans" userId="8abcf2a5f34357ef" providerId="LiveId" clId="{1C50B0E8-2A71-4A68-965C-81871314F70D}" dt="2021-09-27T19:07:30.817" v="32" actId="1076"/>
          <ac:spMkLst>
            <pc:docMk/>
            <pc:sldMk cId="710889616" sldId="257"/>
            <ac:spMk id="19" creationId="{6CCAA3DD-CE62-4CA4-AEC6-406596435AE7}"/>
          </ac:spMkLst>
        </pc:spChg>
        <pc:picChg chg="mod">
          <ac:chgData name="Lieke Dormans" userId="8abcf2a5f34357ef" providerId="LiveId" clId="{1C50B0E8-2A71-4A68-965C-81871314F70D}" dt="2021-09-27T19:07:27.292" v="31" actId="1076"/>
          <ac:picMkLst>
            <pc:docMk/>
            <pc:sldMk cId="710889616" sldId="257"/>
            <ac:picMk id="25" creationId="{EDC0B588-C130-4297-A15E-23CD1F8FF894}"/>
          </ac:picMkLst>
        </pc:picChg>
      </pc:sldChg>
      <pc:sldChg chg="modSp mod">
        <pc:chgData name="Lieke Dormans" userId="8abcf2a5f34357ef" providerId="LiveId" clId="{1C50B0E8-2A71-4A68-965C-81871314F70D}" dt="2021-09-27T19:05:59.224" v="11" actId="20577"/>
        <pc:sldMkLst>
          <pc:docMk/>
          <pc:sldMk cId="3426774486" sldId="258"/>
        </pc:sldMkLst>
        <pc:spChg chg="mod">
          <ac:chgData name="Lieke Dormans" userId="8abcf2a5f34357ef" providerId="LiveId" clId="{1C50B0E8-2A71-4A68-965C-81871314F70D}" dt="2021-09-27T19:05:59.224" v="11" actId="20577"/>
          <ac:spMkLst>
            <pc:docMk/>
            <pc:sldMk cId="3426774486" sldId="258"/>
            <ac:spMk id="19" creationId="{6CCAA3DD-CE62-4CA4-AEC6-406596435AE7}"/>
          </ac:spMkLst>
        </pc:spChg>
      </pc:sldChg>
      <pc:sldChg chg="modSp mod">
        <pc:chgData name="Lieke Dormans" userId="8abcf2a5f34357ef" providerId="LiveId" clId="{1C50B0E8-2A71-4A68-965C-81871314F70D}" dt="2021-09-27T19:06:08.561" v="15" actId="20577"/>
        <pc:sldMkLst>
          <pc:docMk/>
          <pc:sldMk cId="1936476756" sldId="259"/>
        </pc:sldMkLst>
        <pc:spChg chg="mod">
          <ac:chgData name="Lieke Dormans" userId="8abcf2a5f34357ef" providerId="LiveId" clId="{1C50B0E8-2A71-4A68-965C-81871314F70D}" dt="2021-09-27T19:06:08.561" v="15" actId="20577"/>
          <ac:spMkLst>
            <pc:docMk/>
            <pc:sldMk cId="1936476756" sldId="259"/>
            <ac:spMk id="19" creationId="{6CCAA3DD-CE62-4CA4-AEC6-406596435AE7}"/>
          </ac:spMkLst>
        </pc:spChg>
      </pc:sldChg>
      <pc:sldChg chg="modSp mod">
        <pc:chgData name="Lieke Dormans" userId="8abcf2a5f34357ef" providerId="LiveId" clId="{1C50B0E8-2A71-4A68-965C-81871314F70D}" dt="2021-09-27T19:05:39.901" v="1" actId="6549"/>
        <pc:sldMkLst>
          <pc:docMk/>
          <pc:sldMk cId="3913181386" sldId="260"/>
        </pc:sldMkLst>
        <pc:spChg chg="mod">
          <ac:chgData name="Lieke Dormans" userId="8abcf2a5f34357ef" providerId="LiveId" clId="{1C50B0E8-2A71-4A68-965C-81871314F70D}" dt="2021-09-27T19:05:39.901" v="1" actId="6549"/>
          <ac:spMkLst>
            <pc:docMk/>
            <pc:sldMk cId="3913181386" sldId="260"/>
            <ac:spMk id="19" creationId="{6CCAA3DD-CE62-4CA4-AEC6-406596435AE7}"/>
          </ac:spMkLst>
        </pc:spChg>
      </pc:sldChg>
      <pc:sldChg chg="modSp mod">
        <pc:chgData name="Lieke Dormans" userId="8abcf2a5f34357ef" providerId="LiveId" clId="{1C50B0E8-2A71-4A68-965C-81871314F70D}" dt="2021-09-27T19:06:24.613" v="20" actId="1076"/>
        <pc:sldMkLst>
          <pc:docMk/>
          <pc:sldMk cId="1613562237" sldId="261"/>
        </pc:sldMkLst>
        <pc:spChg chg="mod">
          <ac:chgData name="Lieke Dormans" userId="8abcf2a5f34357ef" providerId="LiveId" clId="{1C50B0E8-2A71-4A68-965C-81871314F70D}" dt="2021-09-27T19:06:24.613" v="20" actId="1076"/>
          <ac:spMkLst>
            <pc:docMk/>
            <pc:sldMk cId="1613562237" sldId="261"/>
            <ac:spMk id="19" creationId="{6CCAA3DD-CE62-4CA4-AEC6-406596435AE7}"/>
          </ac:spMkLst>
        </pc:spChg>
      </pc:sldChg>
      <pc:sldChg chg="modSp mod">
        <pc:chgData name="Lieke Dormans" userId="8abcf2a5f34357ef" providerId="LiveId" clId="{1C50B0E8-2A71-4A68-965C-81871314F70D}" dt="2021-09-27T19:06:54.149" v="29" actId="14100"/>
        <pc:sldMkLst>
          <pc:docMk/>
          <pc:sldMk cId="2251808548" sldId="262"/>
        </pc:sldMkLst>
        <pc:spChg chg="mod">
          <ac:chgData name="Lieke Dormans" userId="8abcf2a5f34357ef" providerId="LiveId" clId="{1C50B0E8-2A71-4A68-965C-81871314F70D}" dt="2021-09-27T19:06:54.149" v="29" actId="14100"/>
          <ac:spMkLst>
            <pc:docMk/>
            <pc:sldMk cId="2251808548" sldId="262"/>
            <ac:spMk id="19" creationId="{6CCAA3DD-CE62-4CA4-AEC6-406596435AE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1402954"/>
            <a:ext cx="11430000" cy="2984500"/>
          </a:xfrm>
        </p:spPr>
        <p:txBody>
          <a:bodyPr anchor="b"/>
          <a:lstStyle>
            <a:lvl1pPr algn="ctr"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4502547"/>
            <a:ext cx="11430000" cy="2069703"/>
          </a:xfrm>
        </p:spPr>
        <p:txBody>
          <a:bodyPr/>
          <a:lstStyle>
            <a:lvl1pPr marL="0" indent="0" algn="ctr">
              <a:buNone/>
              <a:defRPr sz="3000"/>
            </a:lvl1pPr>
            <a:lvl2pPr marL="571500" indent="0" algn="ctr">
              <a:buNone/>
              <a:defRPr sz="2500"/>
            </a:lvl2pPr>
            <a:lvl3pPr marL="1143000" indent="0" algn="ctr">
              <a:buNone/>
              <a:defRPr sz="2250"/>
            </a:lvl3pPr>
            <a:lvl4pPr marL="1714500" indent="0" algn="ctr">
              <a:buNone/>
              <a:defRPr sz="2000"/>
            </a:lvl4pPr>
            <a:lvl5pPr marL="2286000" indent="0" algn="ctr">
              <a:buNone/>
              <a:defRPr sz="2000"/>
            </a:lvl5pPr>
            <a:lvl6pPr marL="2857500" indent="0" algn="ctr">
              <a:buNone/>
              <a:defRPr sz="2000"/>
            </a:lvl6pPr>
            <a:lvl7pPr marL="3429000" indent="0" algn="ctr">
              <a:buNone/>
              <a:defRPr sz="2000"/>
            </a:lvl7pPr>
            <a:lvl8pPr marL="4000500" indent="0" algn="ctr">
              <a:buNone/>
              <a:defRPr sz="2000"/>
            </a:lvl8pPr>
            <a:lvl9pPr marL="45720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179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01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813" y="2137173"/>
            <a:ext cx="13144500" cy="3565921"/>
          </a:xfrm>
        </p:spPr>
        <p:txBody>
          <a:bodyPr anchor="b"/>
          <a:lstStyle>
            <a:lvl1pPr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813" y="5736829"/>
            <a:ext cx="13144500" cy="1875234"/>
          </a:xfrm>
        </p:spPr>
        <p:txBody>
          <a:bodyPr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57150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14300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3pPr>
            <a:lvl4pPr marL="1714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286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2857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429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000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4572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2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77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52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601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5" y="456407"/>
            <a:ext cx="13144500" cy="16569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9736" y="2101454"/>
            <a:ext cx="6447234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9736" y="3131344"/>
            <a:ext cx="6447234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15250" y="2101454"/>
            <a:ext cx="6478985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15250" y="3131344"/>
            <a:ext cx="6478985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493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126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040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8985" y="1234282"/>
            <a:ext cx="7715250" cy="6092031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446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78985" y="1234282"/>
            <a:ext cx="7715250" cy="6092031"/>
          </a:xfrm>
        </p:spPr>
        <p:txBody>
          <a:bodyPr anchor="t"/>
          <a:lstStyle>
            <a:lvl1pPr marL="0" indent="0">
              <a:buNone/>
              <a:defRPr sz="4000"/>
            </a:lvl1pPr>
            <a:lvl2pPr marL="571500" indent="0">
              <a:buNone/>
              <a:defRPr sz="3500"/>
            </a:lvl2pPr>
            <a:lvl3pPr marL="1143000" indent="0">
              <a:buNone/>
              <a:defRPr sz="3000"/>
            </a:lvl3pPr>
            <a:lvl4pPr marL="1714500" indent="0">
              <a:buNone/>
              <a:defRPr sz="2500"/>
            </a:lvl4pPr>
            <a:lvl5pPr marL="2286000" indent="0">
              <a:buNone/>
              <a:defRPr sz="2500"/>
            </a:lvl5pPr>
            <a:lvl6pPr marL="2857500" indent="0">
              <a:buNone/>
              <a:defRPr sz="2500"/>
            </a:lvl6pPr>
            <a:lvl7pPr marL="3429000" indent="0">
              <a:buNone/>
              <a:defRPr sz="2500"/>
            </a:lvl7pPr>
            <a:lvl8pPr marL="4000500" indent="0">
              <a:buNone/>
              <a:defRPr sz="2500"/>
            </a:lvl8pPr>
            <a:lvl9pPr marL="4572000" indent="0">
              <a:buNone/>
              <a:defRPr sz="2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420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687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06125" y="456406"/>
            <a:ext cx="3286125" cy="726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750" y="456406"/>
            <a:ext cx="9667875" cy="72647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80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7750" y="456407"/>
            <a:ext cx="13144500" cy="1656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750" y="2282031"/>
            <a:ext cx="13144500" cy="5439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77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48250" y="7945438"/>
            <a:ext cx="51435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32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37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43000" rtl="0" eaLnBrk="1" latinLnBrk="0" hangingPunct="1">
        <a:lnSpc>
          <a:spcPct val="90000"/>
        </a:lnSpc>
        <a:spcBef>
          <a:spcPct val="0"/>
        </a:spcBef>
        <a:buNone/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1143000" rtl="0" eaLnBrk="1" latinLnBrk="0" hangingPunct="1">
        <a:lnSpc>
          <a:spcPct val="90000"/>
        </a:lnSpc>
        <a:spcBef>
          <a:spcPts val="125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57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28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000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571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3143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714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286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857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857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429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000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572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0562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nl-NL" dirty="0">
                <a:solidFill>
                  <a:schemeClr val="bg1">
                    <a:alpha val="50000"/>
                  </a:schemeClr>
                </a:solidFill>
              </a:rPr>
              <a:t>WIST U DAT?...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7942035" cy="5439173"/>
          </a:xfrm>
        </p:spPr>
        <p:txBody>
          <a:bodyPr>
            <a:noAutofit/>
          </a:bodyPr>
          <a:lstStyle/>
          <a:p>
            <a:pPr marL="0" indent="0">
              <a:lnSpc>
                <a:spcPts val="8000"/>
              </a:lnSpc>
              <a:buNone/>
            </a:pPr>
            <a:r>
              <a:rPr lang="nl-NL" sz="7200" spc="-20" dirty="0">
                <a:solidFill>
                  <a:schemeClr val="bg1"/>
                </a:solidFill>
              </a:rPr>
              <a:t>Symptomen van myeloma zijn </a:t>
            </a:r>
            <a:r>
              <a:rPr lang="nl-NL" sz="10000" spc="-20" dirty="0">
                <a:solidFill>
                  <a:schemeClr val="bg1"/>
                </a:solidFill>
                <a:latin typeface="+mj-lt"/>
              </a:rPr>
              <a:t>niet specifiek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nl-NL" sz="4200" spc="-20" dirty="0">
                <a:solidFill>
                  <a:schemeClr val="bg1"/>
                </a:solidFill>
              </a:rPr>
              <a:t>(bijv. rugpijn en moeheid),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nl-NL" sz="4200" spc="-20" dirty="0">
                <a:solidFill>
                  <a:schemeClr val="bg1"/>
                </a:solidFill>
              </a:rPr>
              <a:t>waardoor het moeilijk te herkennen is</a:t>
            </a:r>
            <a:r>
              <a:rPr lang="nl-NL" dirty="0"/>
              <a:t> </a:t>
            </a:r>
            <a:r>
              <a:rPr lang="nl-NL" sz="4200" spc="-20" dirty="0">
                <a:solidFill>
                  <a:schemeClr val="bg1"/>
                </a:solidFill>
              </a:rPr>
              <a:t>in de basiszorg</a:t>
            </a:r>
          </a:p>
        </p:txBody>
      </p:sp>
      <p:pic>
        <p:nvPicPr>
          <p:cNvPr id="42" name="Picture 41" descr="Icon&#10;&#10;Description automatically generated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200" y="-1"/>
            <a:ext cx="6452629" cy="512369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5F161EE-D072-4C2A-A98C-DDF00C068B6C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C5CE8A-7911-4DAE-86D3-371DBA3822CF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nl-NL" sz="2175" spc="-20" dirty="0">
                <a:solidFill>
                  <a:schemeClr val="bg1"/>
                </a:solidFill>
              </a:rPr>
              <a:t>BETERE </a:t>
            </a:r>
          </a:p>
          <a:p>
            <a:pPr>
              <a:lnSpc>
                <a:spcPts val="2175"/>
              </a:lnSpc>
            </a:pPr>
            <a:r>
              <a:rPr lang="nl-NL" sz="2175" spc="-20" dirty="0">
                <a:solidFill>
                  <a:schemeClr val="bg1"/>
                </a:solidFill>
              </a:rPr>
              <a:t>DIAGNOSE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3E58F47-CCBE-42C1-B947-FB4165D9EDB9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nl-NL" sz="2175" spc="-20" dirty="0">
                <a:solidFill>
                  <a:schemeClr val="bg1"/>
                </a:solidFill>
                <a:latin typeface="+mj-lt"/>
              </a:rPr>
              <a:t>BETER </a:t>
            </a:r>
          </a:p>
          <a:p>
            <a:pPr algn="r">
              <a:lnSpc>
                <a:spcPts val="2175"/>
              </a:lnSpc>
            </a:pPr>
            <a:r>
              <a:rPr lang="nl-NL" sz="2175" spc="-20" dirty="0">
                <a:solidFill>
                  <a:schemeClr val="bg1"/>
                </a:solidFill>
                <a:latin typeface="+mj-lt"/>
              </a:rPr>
              <a:t>LEVEN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D057101-86A0-4BF9-80F5-327F90270C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F3B2712-14B4-4C72-9682-EB2ADCFA018D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11073EE-E8C9-4ED6-A233-F01450AAF084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117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C30A02C-8514-4B64-96BC-A880927FF3AC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6E95E68-3418-439A-8BC9-88210BBC74AF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4121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42248" y="174873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nl-NL" dirty="0">
                <a:solidFill>
                  <a:schemeClr val="bg1">
                    <a:alpha val="50000"/>
                  </a:schemeClr>
                </a:solidFill>
              </a:rPr>
              <a:t>WIST U DAT?...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653" y="1566663"/>
            <a:ext cx="789863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7100"/>
              </a:lnSpc>
              <a:buNone/>
            </a:pPr>
            <a:r>
              <a:rPr lang="nl-NL" sz="6400" spc="-20" dirty="0">
                <a:solidFill>
                  <a:schemeClr val="bg1"/>
                </a:solidFill>
              </a:rPr>
              <a:t>Myeloma patiënten komen vaak</a:t>
            </a:r>
          </a:p>
          <a:p>
            <a:pPr marL="1368000" indent="0">
              <a:lnSpc>
                <a:spcPts val="7100"/>
              </a:lnSpc>
              <a:buNone/>
            </a:pPr>
            <a:r>
              <a:rPr lang="nl-NL" sz="7400" spc="-20" dirty="0">
                <a:solidFill>
                  <a:schemeClr val="bg1"/>
                </a:solidFill>
                <a:latin typeface="+mj-lt"/>
              </a:rPr>
              <a:t>of meer keer </a:t>
            </a:r>
          </a:p>
          <a:p>
            <a:pPr marL="0" indent="0">
              <a:lnSpc>
                <a:spcPts val="7100"/>
              </a:lnSpc>
              <a:buNone/>
            </a:pPr>
            <a:r>
              <a:rPr lang="nl-NL" sz="6400" spc="-20" dirty="0">
                <a:solidFill>
                  <a:schemeClr val="bg1"/>
                </a:solidFill>
              </a:rPr>
              <a:t>in de basiszorg voordat</a:t>
            </a:r>
            <a:br>
              <a:rPr dirty="0"/>
            </a:br>
            <a:r>
              <a:rPr lang="nl-NL" sz="6400" spc="-20" dirty="0">
                <a:solidFill>
                  <a:schemeClr val="bg1"/>
                </a:solidFill>
              </a:rPr>
              <a:t>ze worden doorverwezen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025" y="-268887"/>
            <a:ext cx="6453419" cy="539258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6D6930D-ADA8-4FF5-8A90-D4AE5848F0EB}"/>
              </a:ext>
            </a:extLst>
          </p:cNvPr>
          <p:cNvSpPr txBox="1"/>
          <p:nvPr/>
        </p:nvSpPr>
        <p:spPr>
          <a:xfrm>
            <a:off x="659039" y="2667631"/>
            <a:ext cx="1374094" cy="203831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r>
              <a:rPr lang="nl-NL" sz="17200" dirty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D594B4-7791-4B5F-A395-98B5E5F30AC4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E2802E-DCDB-4A20-A559-049CFC323482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nl-NL" sz="2175" spc="-20" dirty="0">
                <a:solidFill>
                  <a:schemeClr val="bg1"/>
                </a:solidFill>
              </a:rPr>
              <a:t>BETERE </a:t>
            </a:r>
          </a:p>
          <a:p>
            <a:pPr>
              <a:lnSpc>
                <a:spcPts val="2175"/>
              </a:lnSpc>
            </a:pPr>
            <a:r>
              <a:rPr lang="nl-NL" sz="2175" spc="-20" dirty="0">
                <a:solidFill>
                  <a:schemeClr val="bg1"/>
                </a:solidFill>
              </a:rPr>
              <a:t>DIAGNOSE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7292AE-AB19-4EC6-9D8C-B2E06721AF49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nl-NL" sz="2175" spc="-20" dirty="0">
                <a:solidFill>
                  <a:schemeClr val="bg1"/>
                </a:solidFill>
                <a:latin typeface="+mj-lt"/>
              </a:rPr>
              <a:t>BETER </a:t>
            </a:r>
          </a:p>
          <a:p>
            <a:pPr algn="r">
              <a:lnSpc>
                <a:spcPts val="2175"/>
              </a:lnSpc>
            </a:pPr>
            <a:r>
              <a:rPr lang="nl-NL" sz="2175" spc="-20" dirty="0">
                <a:solidFill>
                  <a:schemeClr val="bg1"/>
                </a:solidFill>
                <a:latin typeface="+mj-lt"/>
              </a:rPr>
              <a:t>LEVEN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7BAD508-B60F-431D-9340-2E74C1A91E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4545E2-A121-4B5B-BE80-BA37FE0CCB7A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5E2A2FD-D1C8-4762-838F-D0506CA99B0D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07018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A52BA08-9C53-4772-B148-66C883B51A4E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DA85CEC-C66F-4BB4-908E-D825F289A322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889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09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nl-NL" dirty="0">
                <a:solidFill>
                  <a:schemeClr val="bg1">
                    <a:alpha val="50000"/>
                  </a:schemeClr>
                </a:solidFill>
              </a:rPr>
              <a:t>WIST U DAT?...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789863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nl-NL" sz="5000" spc="-20" dirty="0">
                <a:solidFill>
                  <a:schemeClr val="bg1"/>
                </a:solidFill>
              </a:rPr>
              <a:t>De gemiddelde tijd </a:t>
            </a:r>
          </a:p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nl-NL" sz="5000" spc="-20" dirty="0">
                <a:solidFill>
                  <a:schemeClr val="bg1"/>
                </a:solidFill>
              </a:rPr>
              <a:t>tot diagnose van </a:t>
            </a:r>
            <a:r>
              <a:rPr lang="nl-NL" sz="5000" spc="-20" dirty="0" err="1">
                <a:solidFill>
                  <a:schemeClr val="bg1"/>
                </a:solidFill>
              </a:rPr>
              <a:t>myeloma</a:t>
            </a:r>
            <a:r>
              <a:rPr lang="nl-NL" sz="5000" spc="-20" dirty="0">
                <a:solidFill>
                  <a:schemeClr val="bg1"/>
                </a:solidFill>
              </a:rPr>
              <a:t> is </a:t>
            </a:r>
            <a:r>
              <a:rPr lang="nl-NL" sz="72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108,6 dagen </a:t>
            </a:r>
          </a:p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nl-NL" sz="5000" spc="-20" dirty="0">
                <a:solidFill>
                  <a:schemeClr val="bg1"/>
                </a:solidFill>
              </a:rPr>
              <a:t>waarbij 25% van de patiënten langer wachten dan </a:t>
            </a:r>
            <a:r>
              <a:rPr lang="nl-NL" sz="72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8 maanden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9" cy="512432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A7AD69C-68BD-49E4-AC53-5E5D11BB7B14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E1D053-43C9-4C8E-ABCB-A103FF8A8C71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nl-NL" sz="2175" spc="-20" dirty="0">
                <a:solidFill>
                  <a:schemeClr val="bg1"/>
                </a:solidFill>
              </a:rPr>
              <a:t>BETERE </a:t>
            </a:r>
          </a:p>
          <a:p>
            <a:pPr>
              <a:lnSpc>
                <a:spcPts val="2175"/>
              </a:lnSpc>
            </a:pPr>
            <a:r>
              <a:rPr lang="nl-NL" sz="2175" spc="-20" dirty="0">
                <a:solidFill>
                  <a:schemeClr val="bg1"/>
                </a:solidFill>
              </a:rPr>
              <a:t>DIAGNOSE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D85FAE-A78E-420C-80C3-F7F3D15A1BA0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nl-NL" sz="2175" spc="-20" dirty="0">
                <a:solidFill>
                  <a:schemeClr val="bg1"/>
                </a:solidFill>
                <a:latin typeface="+mj-lt"/>
              </a:rPr>
              <a:t>BETER </a:t>
            </a:r>
          </a:p>
          <a:p>
            <a:pPr algn="r">
              <a:lnSpc>
                <a:spcPts val="2175"/>
              </a:lnSpc>
            </a:pPr>
            <a:r>
              <a:rPr lang="nl-NL" sz="2175" spc="-20" dirty="0">
                <a:solidFill>
                  <a:schemeClr val="bg1"/>
                </a:solidFill>
                <a:latin typeface="+mj-lt"/>
              </a:rPr>
              <a:t>LEVEN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BC03466-E097-4430-BC42-454E571F3F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687A08A-5439-4058-9F1E-912B868187FA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16E4552-37BE-4240-91C2-DE896D56E9DD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08057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05109A1-47ED-486D-81CB-CF3865D8FE27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A06B202-D605-4D30-B8DD-DD8F5B133D20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6774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368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nl-NL" dirty="0">
                <a:solidFill>
                  <a:schemeClr val="bg1">
                    <a:alpha val="50000"/>
                  </a:schemeClr>
                </a:solidFill>
              </a:rPr>
              <a:t>WIST U DAT?...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848918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nl-NL" sz="5000" spc="-20" dirty="0">
                <a:solidFill>
                  <a:schemeClr val="bg1"/>
                </a:solidFill>
              </a:rPr>
              <a:t>Gemiddeld ervaren myeloma patiënten symptomen gedurende  </a:t>
            </a:r>
            <a:r>
              <a:rPr lang="nl-NL" sz="72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1 maand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nl-NL" sz="4200" spc="-20" dirty="0">
                <a:solidFill>
                  <a:schemeClr val="bg1"/>
                </a:solidFill>
              </a:rPr>
              <a:t>voordat ze hulp zoeken en 25%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nl-NL" sz="4200" spc="-20" dirty="0">
                <a:solidFill>
                  <a:schemeClr val="bg1"/>
                </a:solidFill>
              </a:rPr>
              <a:t>van de patiënten wachten langer dan </a:t>
            </a:r>
            <a:r>
              <a:rPr lang="nl-NL" sz="72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3 maanden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8" cy="512432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2EE6682-EBF1-4581-8447-5A7D439AD40F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0AAFB5-B71F-4784-BD2E-FB8574AF5573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nl-NL" sz="2175" spc="-20" dirty="0">
                <a:solidFill>
                  <a:schemeClr val="bg1"/>
                </a:solidFill>
              </a:rPr>
              <a:t>BETERE </a:t>
            </a:r>
          </a:p>
          <a:p>
            <a:pPr>
              <a:lnSpc>
                <a:spcPts val="2175"/>
              </a:lnSpc>
            </a:pPr>
            <a:r>
              <a:rPr lang="nl-NL" sz="2175" spc="-20" dirty="0">
                <a:solidFill>
                  <a:schemeClr val="bg1"/>
                </a:solidFill>
              </a:rPr>
              <a:t>DIAGNOSE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2B33C5E-D679-4C21-AD91-9F238886A372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nl-NL" sz="2175" spc="-20" dirty="0">
                <a:solidFill>
                  <a:schemeClr val="bg1"/>
                </a:solidFill>
                <a:latin typeface="+mj-lt"/>
              </a:rPr>
              <a:t>BETER </a:t>
            </a:r>
          </a:p>
          <a:p>
            <a:pPr algn="r">
              <a:lnSpc>
                <a:spcPts val="2175"/>
              </a:lnSpc>
            </a:pPr>
            <a:r>
              <a:rPr lang="nl-NL" sz="2175" spc="-20" dirty="0">
                <a:solidFill>
                  <a:schemeClr val="bg1"/>
                </a:solidFill>
                <a:latin typeface="+mj-lt"/>
              </a:rPr>
              <a:t>LEVEN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5F844B6-15AE-4662-A7C1-DE756E915B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1876A06-01F2-45FF-994A-793DAEEC7978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A18726E-C202-4B04-957D-C038BDD776BA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08057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28C9843-C8B2-4B08-884A-D38DB4DF1DA4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8BF5CCD-5B29-4207-9CF0-F105EF9D068E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6476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nl-NL" dirty="0">
                <a:solidFill>
                  <a:schemeClr val="bg1">
                    <a:alpha val="50000"/>
                  </a:schemeClr>
                </a:solidFill>
              </a:rPr>
              <a:t>WIST U DAT?...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848918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7800"/>
              </a:lnSpc>
              <a:spcBef>
                <a:spcPts val="0"/>
              </a:spcBef>
              <a:buNone/>
            </a:pPr>
            <a:r>
              <a:rPr lang="nl-NL" sz="6800" spc="-20" dirty="0">
                <a:solidFill>
                  <a:schemeClr val="bg1"/>
                </a:solidFill>
              </a:rPr>
              <a:t>Myeloma Patiënten ervaren </a:t>
            </a:r>
            <a:r>
              <a:rPr lang="nl-NL" sz="6800" b="1" spc="-20" dirty="0">
                <a:solidFill>
                  <a:schemeClr val="bg1"/>
                </a:solidFill>
              </a:rPr>
              <a:t>lange</a:t>
            </a:r>
            <a:r>
              <a:rPr lang="nl-NL" dirty="0"/>
              <a:t> </a:t>
            </a:r>
            <a:r>
              <a:rPr lang="nl-NL" sz="6800" spc="-20" dirty="0">
                <a:solidFill>
                  <a:schemeClr val="bg1"/>
                </a:solidFill>
              </a:rPr>
              <a:t> en </a:t>
            </a:r>
            <a:r>
              <a:rPr lang="nl-NL" sz="6800" b="1" spc="-20" dirty="0">
                <a:solidFill>
                  <a:schemeClr val="bg1"/>
                </a:solidFill>
              </a:rPr>
              <a:t>verwarrende</a:t>
            </a:r>
            <a:r>
              <a:rPr lang="nl-NL" sz="6800" spc="-20" dirty="0">
                <a:solidFill>
                  <a:schemeClr val="bg1"/>
                </a:solidFill>
              </a:rPr>
              <a:t> </a:t>
            </a:r>
            <a:r>
              <a:rPr lang="nl-NL" dirty="0"/>
              <a:t> </a:t>
            </a:r>
          </a:p>
          <a:p>
            <a:pPr marL="0" indent="0">
              <a:lnSpc>
                <a:spcPts val="7800"/>
              </a:lnSpc>
              <a:spcBef>
                <a:spcPts val="0"/>
              </a:spcBef>
              <a:buNone/>
            </a:pPr>
            <a:r>
              <a:rPr lang="nl-NL" sz="6800" spc="-20" dirty="0">
                <a:solidFill>
                  <a:schemeClr val="bg1"/>
                </a:solidFill>
              </a:rPr>
              <a:t>wegen naar de diagnose</a:t>
            </a:r>
            <a:endParaRPr lang="nl-NL" sz="6800" b="1" spc="-20" dirty="0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8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DFD1C98-1C3A-4689-96E7-B88BD553D5DF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DB06E2-93E2-4539-87FF-FBCAD7C9B592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nl-NL" sz="2175" spc="-20" dirty="0">
                <a:solidFill>
                  <a:schemeClr val="bg1"/>
                </a:solidFill>
              </a:rPr>
              <a:t>BETERE </a:t>
            </a:r>
          </a:p>
          <a:p>
            <a:pPr>
              <a:lnSpc>
                <a:spcPts val="2175"/>
              </a:lnSpc>
            </a:pPr>
            <a:r>
              <a:rPr lang="nl-NL" sz="2175" spc="-20" dirty="0">
                <a:solidFill>
                  <a:schemeClr val="bg1"/>
                </a:solidFill>
              </a:rPr>
              <a:t>DIAGNOSE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E6BF68-8DF3-4D36-B9F3-1120E69F000B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nl-NL" sz="2175" spc="-20" dirty="0">
                <a:solidFill>
                  <a:schemeClr val="bg1"/>
                </a:solidFill>
                <a:latin typeface="+mj-lt"/>
              </a:rPr>
              <a:t>BETER </a:t>
            </a:r>
          </a:p>
          <a:p>
            <a:pPr algn="r">
              <a:lnSpc>
                <a:spcPts val="2175"/>
              </a:lnSpc>
            </a:pPr>
            <a:r>
              <a:rPr lang="nl-NL" sz="2175" spc="-20" dirty="0">
                <a:solidFill>
                  <a:schemeClr val="bg1"/>
                </a:solidFill>
                <a:latin typeface="+mj-lt"/>
              </a:rPr>
              <a:t>LEVEN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EF05CD8-9708-4C21-BAB2-A1B781451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A86B59D-9E99-4AD4-B191-F9F7E6BE038B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EEB467D-6AAB-4A9E-A081-1BE36A120AD6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07018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1B33E6A-63C6-44A5-88F6-429562D05363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6328DBA-5AF7-4A78-92DA-0E47A88BC3D5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181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09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nl-NL" dirty="0">
                <a:solidFill>
                  <a:schemeClr val="bg1">
                    <a:alpha val="50000"/>
                  </a:schemeClr>
                </a:solidFill>
              </a:rPr>
              <a:t>WIST U DAT?...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1239" y="1566663"/>
            <a:ext cx="848918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6800"/>
              </a:lnSpc>
              <a:spcBef>
                <a:spcPts val="0"/>
              </a:spcBef>
              <a:spcAft>
                <a:spcPts val="8400"/>
              </a:spcAft>
              <a:buNone/>
            </a:pPr>
            <a:r>
              <a:rPr lang="nl-NL" sz="5400" spc="-20" dirty="0">
                <a:solidFill>
                  <a:schemeClr val="bg1"/>
                </a:solidFill>
              </a:rPr>
              <a:t>Een Britse studie heeft gevonden dat </a:t>
            </a:r>
          </a:p>
          <a:p>
            <a:pPr marL="0" indent="0">
              <a:lnSpc>
                <a:spcPts val="54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nl-NL" sz="14500" spc="-20" dirty="0">
                <a:solidFill>
                  <a:schemeClr val="bg1"/>
                </a:solidFill>
                <a:latin typeface="IBM Plex Sans Condensed SemiBol" panose="020B0706050203000203" pitchFamily="34" charset="0"/>
              </a:rPr>
              <a:t>34%  </a:t>
            </a:r>
            <a:r>
              <a:rPr lang="nl-NL" sz="5400" spc="-20" dirty="0">
                <a:solidFill>
                  <a:schemeClr val="bg1"/>
                </a:solidFill>
              </a:rPr>
              <a:t>van de myeloma patiënten </a:t>
            </a:r>
          </a:p>
          <a:p>
            <a:pPr marL="0" indent="0">
              <a:lnSpc>
                <a:spcPts val="6800"/>
              </a:lnSpc>
              <a:spcBef>
                <a:spcPts val="0"/>
              </a:spcBef>
              <a:buNone/>
            </a:pPr>
            <a:r>
              <a:rPr lang="nl-NL" sz="5400" spc="-20" dirty="0">
                <a:solidFill>
                  <a:schemeClr val="bg1"/>
                </a:solidFill>
              </a:rPr>
              <a:t>gediagnosticeerd werden in een spoedeisende omgeving </a:t>
            </a:r>
            <a:endParaRPr lang="nl-NL" sz="5400" b="1" spc="-20" dirty="0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BA97426-289F-4040-BC77-9F5EB5F29FBB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49946E-D735-46FD-A558-F344650AA23E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nl-NL" sz="2175" spc="-20" dirty="0">
                <a:solidFill>
                  <a:schemeClr val="bg1"/>
                </a:solidFill>
              </a:rPr>
              <a:t>BETERE </a:t>
            </a:r>
          </a:p>
          <a:p>
            <a:pPr>
              <a:lnSpc>
                <a:spcPts val="2175"/>
              </a:lnSpc>
            </a:pPr>
            <a:r>
              <a:rPr lang="nl-NL" sz="2175" spc="-20" dirty="0">
                <a:solidFill>
                  <a:schemeClr val="bg1"/>
                </a:solidFill>
              </a:rPr>
              <a:t>DIAGNOSE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544A06-B1C9-43AE-A7EB-719F10795E27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nl-NL" sz="2175" spc="-20" dirty="0">
                <a:solidFill>
                  <a:schemeClr val="bg1"/>
                </a:solidFill>
                <a:latin typeface="+mj-lt"/>
              </a:rPr>
              <a:t>BETER </a:t>
            </a:r>
          </a:p>
          <a:p>
            <a:pPr algn="r">
              <a:lnSpc>
                <a:spcPts val="2175"/>
              </a:lnSpc>
            </a:pPr>
            <a:r>
              <a:rPr lang="nl-NL" sz="2175" spc="-20" dirty="0">
                <a:solidFill>
                  <a:schemeClr val="bg1"/>
                </a:solidFill>
                <a:latin typeface="+mj-lt"/>
              </a:rPr>
              <a:t>LEVEN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9F7BBD8-C287-4F4E-9DA0-42F3B4CD31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D0A4B28-612D-42B5-8BFA-8AD303F95629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4D0F5D7-BB1D-460B-BA68-A1D9C4554DFB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0135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E3036B1-22EF-4EB7-81AB-E514C4BC7737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73FDFE1-5AB0-497E-A5EB-B281F61B960A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3562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368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16314BC-286F-43EE-97F5-56AFBF206029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nl-NL" dirty="0">
                <a:solidFill>
                  <a:schemeClr val="bg1">
                    <a:alpha val="50000"/>
                  </a:schemeClr>
                </a:solidFill>
              </a:rPr>
              <a:t>WIST U DAT?...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7148" y="1496542"/>
            <a:ext cx="8058112" cy="5939653"/>
          </a:xfrm>
        </p:spPr>
        <p:txBody>
          <a:bodyPr>
            <a:noAutofit/>
          </a:bodyPr>
          <a:lstStyle/>
          <a:p>
            <a:pPr marL="0" indent="0">
              <a:lnSpc>
                <a:spcPts val="7200"/>
              </a:lnSpc>
              <a:spcBef>
                <a:spcPts val="0"/>
              </a:spcBef>
              <a:buNone/>
            </a:pPr>
            <a:r>
              <a:rPr lang="nl-NL" sz="5800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Een vertraagde diagnose kan een </a:t>
            </a:r>
            <a:r>
              <a:rPr lang="nl-NL" sz="5800" b="1" spc="-20" dirty="0">
                <a:solidFill>
                  <a:schemeClr val="bg1"/>
                </a:solidFill>
              </a:rPr>
              <a:t>negatieve impact</a:t>
            </a:r>
            <a:r>
              <a:rPr lang="nl-NL" sz="5800" b="1" spc="-20" dirty="0">
                <a:solidFill>
                  <a:schemeClr val="bg1"/>
                </a:solidFill>
                <a:latin typeface="IBM Plex Sans" panose="020B0503050203000203" pitchFamily="34" charset="0"/>
              </a:rPr>
              <a:t> </a:t>
            </a:r>
          </a:p>
          <a:p>
            <a:pPr marL="0" indent="0">
              <a:lnSpc>
                <a:spcPts val="7200"/>
              </a:lnSpc>
              <a:spcBef>
                <a:spcPts val="0"/>
              </a:spcBef>
              <a:buNone/>
            </a:pPr>
            <a:r>
              <a:rPr lang="nl-NL" sz="5800" spc="-20" dirty="0">
                <a:solidFill>
                  <a:schemeClr val="bg1"/>
                </a:solidFill>
              </a:rPr>
              <a:t>hebben op de levenskwaliteit en de ziektevrije overleving van myeloma-patiënten</a:t>
            </a:r>
            <a:endParaRPr lang="nl-NL" sz="5800" b="1" spc="-20" dirty="0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55F3954-F14F-47E9-AFF2-02B68F355729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nl-NL" sz="2175" spc="-20" dirty="0">
                <a:solidFill>
                  <a:schemeClr val="bg1"/>
                </a:solidFill>
              </a:rPr>
              <a:t>BETERE </a:t>
            </a:r>
          </a:p>
          <a:p>
            <a:pPr>
              <a:lnSpc>
                <a:spcPts val="2175"/>
              </a:lnSpc>
            </a:pPr>
            <a:r>
              <a:rPr lang="nl-NL" sz="2175" spc="-20" dirty="0">
                <a:solidFill>
                  <a:schemeClr val="bg1"/>
                </a:solidFill>
              </a:rPr>
              <a:t>DIAGNOSE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2C9406-C104-4F22-A146-8989C01FB3C1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nl-NL" sz="2175" spc="-20" dirty="0">
                <a:solidFill>
                  <a:schemeClr val="bg1"/>
                </a:solidFill>
                <a:latin typeface="+mj-lt"/>
              </a:rPr>
              <a:t>BETER </a:t>
            </a:r>
          </a:p>
          <a:p>
            <a:pPr algn="r">
              <a:lnSpc>
                <a:spcPts val="2175"/>
              </a:lnSpc>
            </a:pPr>
            <a:r>
              <a:rPr lang="nl-NL" sz="2175" spc="-20" dirty="0">
                <a:solidFill>
                  <a:schemeClr val="bg1"/>
                </a:solidFill>
                <a:latin typeface="+mj-lt"/>
              </a:rPr>
              <a:t>LEVEN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2CB9E77F-9003-4388-98DC-2445BE373B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EA5B8BC-E8F1-4DD8-999F-AA750E5441AF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9454D49-E25E-4E5D-8829-988A8F1C2571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0135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159713E-493C-4920-9405-06AF8F1F0541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80D8ED3-C136-4665-89B7-BAE4CF672A23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808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172</TotalTime>
  <Words>183</Words>
  <Application>Microsoft Office PowerPoint</Application>
  <PresentationFormat>Custom</PresentationFormat>
  <Paragraphs>55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IBM Plex Sans Condensed SemiBol</vt:lpstr>
      <vt:lpstr>IBM Plex Sans</vt:lpstr>
      <vt:lpstr>IBM Plex Sans Light</vt:lpstr>
      <vt:lpstr>Office Theme</vt:lpstr>
      <vt:lpstr>WIST U DAT?...</vt:lpstr>
      <vt:lpstr>WIST U DAT?...</vt:lpstr>
      <vt:lpstr>WIST U DAT?...</vt:lpstr>
      <vt:lpstr>WIST U DAT?...</vt:lpstr>
      <vt:lpstr>WIST U DAT?...</vt:lpstr>
      <vt:lpstr>WIST U DAT?...</vt:lpstr>
      <vt:lpstr>WIST U DAT?...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Linda Christopher</cp:lastModifiedBy>
  <cp:revision>14</cp:revision>
  <dcterms:created xsi:type="dcterms:W3CDTF">2021-09-23T09:01:50Z</dcterms:created>
  <dcterms:modified xsi:type="dcterms:W3CDTF">2021-10-05T12:50:41Z</dcterms:modified>
</cp:coreProperties>
</file>