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en-US" sz="7200" spc="-20" dirty="0" err="1">
                <a:solidFill>
                  <a:schemeClr val="bg1"/>
                </a:solidFill>
              </a:rPr>
              <a:t>Að</a:t>
            </a:r>
            <a:r>
              <a:rPr lang="en-US" sz="7200" spc="-20" dirty="0">
                <a:solidFill>
                  <a:schemeClr val="bg1"/>
                </a:solidFill>
              </a:rPr>
              <a:t> </a:t>
            </a:r>
            <a:r>
              <a:rPr lang="en-US" sz="7200" spc="-20" dirty="0" err="1">
                <a:solidFill>
                  <a:schemeClr val="bg1"/>
                </a:solidFill>
              </a:rPr>
              <a:t>einkenni</a:t>
            </a:r>
            <a:r>
              <a:rPr lang="en-US" sz="7200" spc="-20" dirty="0">
                <a:solidFill>
                  <a:schemeClr val="bg1"/>
                </a:solidFill>
              </a:rPr>
              <a:t> </a:t>
            </a:r>
            <a:r>
              <a:rPr lang="en-US" sz="7200" spc="-20" dirty="0" err="1">
                <a:solidFill>
                  <a:schemeClr val="bg1"/>
                </a:solidFill>
              </a:rPr>
              <a:t>mergæxlis</a:t>
            </a:r>
            <a:r>
              <a:rPr lang="en-US" sz="7200" spc="-20" dirty="0">
                <a:solidFill>
                  <a:schemeClr val="bg1"/>
                </a:solidFill>
              </a:rPr>
              <a:t> </a:t>
            </a:r>
            <a:r>
              <a:rPr lang="en-US" sz="7200" spc="-20" dirty="0" err="1">
                <a:solidFill>
                  <a:schemeClr val="bg1"/>
                </a:solidFill>
              </a:rPr>
              <a:t>eru</a:t>
            </a:r>
            <a:endParaRPr lang="en-US" sz="7200" spc="-20" dirty="0">
              <a:solidFill>
                <a:schemeClr val="bg1"/>
              </a:solidFill>
            </a:endParaRP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en-US" sz="10000" spc="-20" dirty="0" err="1">
                <a:solidFill>
                  <a:schemeClr val="bg1"/>
                </a:solidFill>
                <a:latin typeface="+mj-lt"/>
              </a:rPr>
              <a:t>ósértæk</a:t>
            </a:r>
            <a:r>
              <a:rPr lang="en-US" sz="10000" spc="-2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4200" spc="-20" dirty="0">
                <a:solidFill>
                  <a:schemeClr val="bg1"/>
                </a:solidFill>
              </a:rPr>
              <a:t>(</a:t>
            </a:r>
            <a:r>
              <a:rPr lang="en-US" sz="4200" spc="-20" dirty="0" err="1">
                <a:solidFill>
                  <a:schemeClr val="bg1"/>
                </a:solidFill>
              </a:rPr>
              <a:t>t.d</a:t>
            </a:r>
            <a:r>
              <a:rPr lang="en-US" sz="4200" spc="-20" dirty="0">
                <a:solidFill>
                  <a:schemeClr val="bg1"/>
                </a:solidFill>
              </a:rPr>
              <a:t>. </a:t>
            </a:r>
            <a:r>
              <a:rPr lang="en-US" sz="4200" spc="-20" dirty="0" err="1">
                <a:solidFill>
                  <a:schemeClr val="bg1"/>
                </a:solidFill>
              </a:rPr>
              <a:t>bakverkur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og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þreyta</a:t>
            </a:r>
            <a:r>
              <a:rPr lang="en-US" sz="4200" spc="-20" dirty="0">
                <a:solidFill>
                  <a:schemeClr val="bg1"/>
                </a:solidFill>
              </a:rPr>
              <a:t>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4200" spc="-20" dirty="0" err="1">
                <a:solidFill>
                  <a:schemeClr val="bg1"/>
                </a:solidFill>
              </a:rPr>
              <a:t>og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því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er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  <a:latin typeface="+mj-lt"/>
              </a:rPr>
              <a:t>vandasamt</a:t>
            </a:r>
            <a:r>
              <a:rPr lang="en-US" sz="4200" spc="-2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  <a:latin typeface="+mj-lt"/>
              </a:rPr>
              <a:t>að</a:t>
            </a:r>
            <a:r>
              <a:rPr lang="en-US" sz="4200" spc="-2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  <a:latin typeface="+mj-lt"/>
              </a:rPr>
              <a:t>greina</a:t>
            </a:r>
            <a:r>
              <a:rPr lang="en-US" sz="4200" spc="-2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  <a:latin typeface="+mj-lt"/>
              </a:rPr>
              <a:t>það</a:t>
            </a:r>
            <a:r>
              <a:rPr lang="en-US" sz="4200" spc="-2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4200" spc="-20" dirty="0">
                <a:solidFill>
                  <a:schemeClr val="bg1"/>
                </a:solidFill>
              </a:rPr>
              <a:t>í </a:t>
            </a:r>
            <a:r>
              <a:rPr lang="en-US" sz="4200" spc="-20" dirty="0" err="1">
                <a:solidFill>
                  <a:schemeClr val="bg1"/>
                </a:solidFill>
              </a:rPr>
              <a:t>heilsugæslu</a:t>
            </a:r>
            <a:endParaRPr lang="en-GB" sz="42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is-IS" sz="2175" spc="-20" dirty="0">
                <a:solidFill>
                  <a:schemeClr val="bg1"/>
                </a:solidFill>
              </a:rPr>
              <a:t>GREININGU</a:t>
            </a:r>
            <a:endParaRPr lang="en-GB" sz="2175" spc="-2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8800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782" y="1408925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en-US" sz="6400" spc="-20" dirty="0" err="1">
                <a:solidFill>
                  <a:schemeClr val="bg1"/>
                </a:solidFill>
              </a:rPr>
              <a:t>Að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líklegt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er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að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sjúklingar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með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mergæxli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leiti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til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heilsugæslu</a:t>
            </a:r>
            <a:endParaRPr lang="en-US" sz="6400" spc="-20" dirty="0">
              <a:solidFill>
                <a:schemeClr val="bg1"/>
              </a:solidFill>
            </a:endParaRPr>
          </a:p>
          <a:p>
            <a:pPr marL="1368000" indent="0">
              <a:lnSpc>
                <a:spcPts val="7100"/>
              </a:lnSpc>
              <a:buNone/>
            </a:pPr>
            <a:r>
              <a:rPr lang="en-US" sz="7400" spc="-20" dirty="0" err="1">
                <a:solidFill>
                  <a:schemeClr val="bg1"/>
                </a:solidFill>
                <a:latin typeface="+mj-lt"/>
              </a:rPr>
              <a:t>svar</a:t>
            </a:r>
            <a:r>
              <a:rPr lang="en-US" sz="7400" spc="-2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400" spc="-20" dirty="0" err="1">
                <a:solidFill>
                  <a:schemeClr val="bg1"/>
                </a:solidFill>
                <a:latin typeface="+mj-lt"/>
              </a:rPr>
              <a:t>eða</a:t>
            </a:r>
            <a:r>
              <a:rPr lang="en-US" sz="7400" spc="-2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7400" spc="-20" dirty="0" err="1">
                <a:solidFill>
                  <a:schemeClr val="bg1"/>
                </a:solidFill>
                <a:latin typeface="+mj-lt"/>
              </a:rPr>
              <a:t>oftar</a:t>
            </a:r>
            <a:endParaRPr lang="en-US" sz="7400" spc="-20" dirty="0">
              <a:solidFill>
                <a:schemeClr val="bg1"/>
              </a:solidFill>
              <a:latin typeface="+mj-lt"/>
            </a:endParaRPr>
          </a:p>
          <a:p>
            <a:pPr marL="0" indent="0">
              <a:lnSpc>
                <a:spcPts val="7100"/>
              </a:lnSpc>
              <a:buNone/>
            </a:pPr>
            <a:r>
              <a:rPr lang="en-US" sz="6400" spc="-20" dirty="0" err="1">
                <a:solidFill>
                  <a:schemeClr val="bg1"/>
                </a:solidFill>
              </a:rPr>
              <a:t>áður</a:t>
            </a:r>
            <a:r>
              <a:rPr lang="en-US" sz="6400" spc="-20" dirty="0">
                <a:solidFill>
                  <a:schemeClr val="bg1"/>
                </a:solidFill>
              </a:rPr>
              <a:t> en </a:t>
            </a:r>
            <a:r>
              <a:rPr lang="en-US" sz="6400" spc="-20" dirty="0" err="1">
                <a:solidFill>
                  <a:schemeClr val="bg1"/>
                </a:solidFill>
              </a:rPr>
              <a:t>þeir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fá</a:t>
            </a:r>
            <a:r>
              <a:rPr lang="en-US" sz="6400" spc="-20" dirty="0">
                <a:solidFill>
                  <a:schemeClr val="bg1"/>
                </a:solidFill>
              </a:rPr>
              <a:t> </a:t>
            </a:r>
            <a:r>
              <a:rPr lang="en-US" sz="6400" spc="-20" dirty="0" err="1">
                <a:solidFill>
                  <a:schemeClr val="bg1"/>
                </a:solidFill>
              </a:rPr>
              <a:t>tilvísun</a:t>
            </a:r>
            <a:endParaRPr lang="en-GB" sz="64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1059379" y="4648654"/>
            <a:ext cx="1103956" cy="1412702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GB" sz="119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8800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5000" spc="-20" dirty="0" err="1">
                <a:solidFill>
                  <a:schemeClr val="bg1"/>
                </a:solidFill>
              </a:rPr>
              <a:t>Að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meðaltíminn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sem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líður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þar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til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greining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fæst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er</a:t>
            </a:r>
            <a:endParaRPr lang="en-US" sz="5000" spc="-20" dirty="0">
              <a:solidFill>
                <a:schemeClr val="bg1"/>
              </a:solidFill>
            </a:endParaRP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108,6 </a:t>
            </a:r>
            <a:r>
              <a:rPr lang="en-US" sz="72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dagar</a:t>
            </a: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5000" spc="-20" dirty="0" err="1">
                <a:solidFill>
                  <a:schemeClr val="bg1"/>
                </a:solidFill>
              </a:rPr>
              <a:t>og</a:t>
            </a:r>
            <a:r>
              <a:rPr lang="en-US" sz="5000" spc="-20" dirty="0">
                <a:solidFill>
                  <a:schemeClr val="bg1"/>
                </a:solidFill>
              </a:rPr>
              <a:t> 25% </a:t>
            </a:r>
            <a:r>
              <a:rPr lang="en-US" sz="5000" spc="-20" dirty="0" err="1">
                <a:solidFill>
                  <a:schemeClr val="bg1"/>
                </a:solidFill>
              </a:rPr>
              <a:t>sjúklinga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bíða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lengur</a:t>
            </a:r>
            <a:r>
              <a:rPr lang="en-US" sz="5000" spc="-20" dirty="0">
                <a:solidFill>
                  <a:schemeClr val="bg1"/>
                </a:solidFill>
              </a:rPr>
              <a:t> en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8 </a:t>
            </a:r>
            <a:r>
              <a:rPr lang="en-US" sz="72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mánuði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LÍFSGÆÐI</a:t>
            </a:r>
            <a:endParaRPr lang="en-GB" sz="2175" spc="-2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2109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082" y="2051265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5000" spc="-20" dirty="0" err="1">
                <a:solidFill>
                  <a:schemeClr val="bg1"/>
                </a:solidFill>
              </a:rPr>
              <a:t>Að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sjúklingar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með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mergæxli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upplifa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einkenni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að</a:t>
            </a:r>
            <a:r>
              <a:rPr lang="en-US" sz="5000" spc="-20" dirty="0">
                <a:solidFill>
                  <a:schemeClr val="bg1"/>
                </a:solidFill>
              </a:rPr>
              <a:t> </a:t>
            </a:r>
            <a:r>
              <a:rPr lang="en-US" sz="5000" spc="-20" dirty="0" err="1">
                <a:solidFill>
                  <a:schemeClr val="bg1"/>
                </a:solidFill>
              </a:rPr>
              <a:t>meðaltali</a:t>
            </a:r>
            <a:r>
              <a:rPr lang="en-US" sz="5000" spc="-20" dirty="0">
                <a:solidFill>
                  <a:schemeClr val="bg1"/>
                </a:solidFill>
              </a:rPr>
              <a:t> í um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 </a:t>
            </a:r>
            <a:r>
              <a:rPr lang="en-US" sz="72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mánuð</a:t>
            </a:r>
            <a:endParaRPr lang="en-US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4200" spc="-20" dirty="0" err="1">
                <a:solidFill>
                  <a:schemeClr val="bg1"/>
                </a:solidFill>
              </a:rPr>
              <a:t>áður</a:t>
            </a:r>
            <a:r>
              <a:rPr lang="en-US" sz="4200" spc="-20" dirty="0">
                <a:solidFill>
                  <a:schemeClr val="bg1"/>
                </a:solidFill>
              </a:rPr>
              <a:t> en </a:t>
            </a:r>
            <a:r>
              <a:rPr lang="en-US" sz="4200" spc="-20" dirty="0" err="1">
                <a:solidFill>
                  <a:schemeClr val="bg1"/>
                </a:solidFill>
              </a:rPr>
              <a:t>þeir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leita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hjálpar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og</a:t>
            </a:r>
            <a:r>
              <a:rPr lang="en-US" sz="4200" spc="-20" dirty="0">
                <a:solidFill>
                  <a:schemeClr val="bg1"/>
                </a:solidFill>
              </a:rPr>
              <a:t> 25%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4200" spc="-20" dirty="0" err="1">
                <a:solidFill>
                  <a:schemeClr val="bg1"/>
                </a:solidFill>
              </a:rPr>
              <a:t>sjúklinga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bíða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en-US" sz="4200" spc="-20" dirty="0" err="1">
                <a:solidFill>
                  <a:schemeClr val="bg1"/>
                </a:solidFill>
              </a:rPr>
              <a:t>lengur</a:t>
            </a:r>
            <a:r>
              <a:rPr lang="en-US" sz="4200" spc="-20" dirty="0">
                <a:solidFill>
                  <a:schemeClr val="bg1"/>
                </a:solidFill>
              </a:rPr>
              <a:t> en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3 </a:t>
            </a:r>
            <a:r>
              <a:rPr lang="en-US" sz="72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mánuði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0994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918" y="2051265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en-US" sz="6800" spc="-20" dirty="0" err="1">
                <a:solidFill>
                  <a:schemeClr val="bg1"/>
                </a:solidFill>
              </a:rPr>
              <a:t>Að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mergæxlissjúklingar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þurfa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að</a:t>
            </a:r>
            <a:r>
              <a:rPr lang="en-US" sz="6800" spc="-20" dirty="0">
                <a:solidFill>
                  <a:schemeClr val="bg1"/>
                </a:solidFill>
              </a:rPr>
              <a:t> feta </a:t>
            </a:r>
            <a:r>
              <a:rPr lang="en-US" sz="68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langan</a:t>
            </a:r>
            <a:r>
              <a:rPr lang="en-US" sz="6800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og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flókinn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en-US" sz="6800" spc="-20" dirty="0">
                <a:solidFill>
                  <a:schemeClr val="bg1"/>
                </a:solidFill>
              </a:rPr>
              <a:t>veg </a:t>
            </a:r>
            <a:r>
              <a:rPr lang="en-US" sz="6800" spc="-20" dirty="0" err="1">
                <a:solidFill>
                  <a:schemeClr val="bg1"/>
                </a:solidFill>
              </a:rPr>
              <a:t>til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að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fá</a:t>
            </a:r>
            <a:r>
              <a:rPr lang="en-US" sz="6800" spc="-20" dirty="0">
                <a:solidFill>
                  <a:schemeClr val="bg1"/>
                </a:solidFill>
              </a:rPr>
              <a:t> </a:t>
            </a:r>
            <a:r>
              <a:rPr lang="en-US" sz="6800" spc="-20" dirty="0" err="1">
                <a:solidFill>
                  <a:schemeClr val="bg1"/>
                </a:solidFill>
              </a:rPr>
              <a:t>greiningu</a:t>
            </a:r>
            <a:endParaRPr lang="en-GB" sz="6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73260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605" y="1842888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en-US" sz="4800" spc="-20" dirty="0" err="1">
                <a:solidFill>
                  <a:schemeClr val="bg1"/>
                </a:solidFill>
              </a:rPr>
              <a:t>Að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samkvæmt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rannsókn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sem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gerð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var</a:t>
            </a:r>
            <a:r>
              <a:rPr lang="en-US" sz="4800" spc="-20" dirty="0">
                <a:solidFill>
                  <a:schemeClr val="bg1"/>
                </a:solidFill>
              </a:rPr>
              <a:t> í </a:t>
            </a:r>
            <a:r>
              <a:rPr lang="en-US" sz="4800" spc="-20" dirty="0" err="1">
                <a:solidFill>
                  <a:schemeClr val="bg1"/>
                </a:solidFill>
              </a:rPr>
              <a:t>Bretlandi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voru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1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en-US" sz="4800" spc="-20" dirty="0" err="1">
                <a:solidFill>
                  <a:schemeClr val="bg1"/>
                </a:solidFill>
              </a:rPr>
              <a:t>mergæxlissjúklinga</a:t>
            </a:r>
            <a:endParaRPr lang="en-US" sz="4800" spc="-20" dirty="0">
              <a:solidFill>
                <a:schemeClr val="bg1"/>
              </a:solidFill>
            </a:endParaRP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en-US" sz="4800" spc="-20" dirty="0" err="1">
                <a:solidFill>
                  <a:schemeClr val="bg1"/>
                </a:solidFill>
              </a:rPr>
              <a:t>greindir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við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r>
              <a:rPr lang="en-US" sz="4800" spc="-20" dirty="0" err="1">
                <a:solidFill>
                  <a:schemeClr val="bg1"/>
                </a:solidFill>
              </a:rPr>
              <a:t>neyðaraðstæður</a:t>
            </a:r>
            <a:r>
              <a:rPr lang="en-US" sz="4800" spc="-20" dirty="0">
                <a:solidFill>
                  <a:schemeClr val="bg1"/>
                </a:solidFill>
              </a:rPr>
              <a:t> </a:t>
            </a:r>
            <a:endParaRPr lang="en-GB" sz="4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66570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VISSIR ÞÚ 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n-US" sz="5800" spc="-20" dirty="0" err="1">
                <a:solidFill>
                  <a:schemeClr val="bg1"/>
                </a:solidFill>
              </a:rPr>
              <a:t>Að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sein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greining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getur</a:t>
            </a:r>
            <a:r>
              <a:rPr lang="en-US" sz="5800" spc="-20" dirty="0">
                <a:solidFill>
                  <a:schemeClr val="bg1"/>
                </a:solidFill>
              </a:rPr>
              <a:t> haft </a:t>
            </a:r>
            <a:r>
              <a:rPr lang="en-US" sz="58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neikvæð</a:t>
            </a:r>
            <a:r>
              <a:rPr lang="en-US" sz="5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en-US" sz="5800" b="1" spc="-20" dirty="0" err="1">
                <a:solidFill>
                  <a:schemeClr val="bg1"/>
                </a:solidFill>
                <a:latin typeface="IBM Plex Sans" panose="020B0503050203000203" pitchFamily="34" charset="0"/>
              </a:rPr>
              <a:t>áhrif</a:t>
            </a:r>
            <a:r>
              <a:rPr lang="en-US" sz="5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n-US" sz="5800" spc="-20" dirty="0">
                <a:solidFill>
                  <a:schemeClr val="bg1"/>
                </a:solidFill>
              </a:rPr>
              <a:t>á </a:t>
            </a:r>
            <a:r>
              <a:rPr lang="en-US" sz="5800" spc="-20" dirty="0" err="1">
                <a:solidFill>
                  <a:schemeClr val="bg1"/>
                </a:solidFill>
              </a:rPr>
              <a:t>lífsgæði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mergæxlissjúklinga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og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líkur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þeirra</a:t>
            </a:r>
            <a:r>
              <a:rPr lang="en-US" sz="5800" spc="-20" dirty="0">
                <a:solidFill>
                  <a:schemeClr val="bg1"/>
                </a:solidFill>
              </a:rPr>
              <a:t> á </a:t>
            </a:r>
            <a:r>
              <a:rPr lang="en-US" sz="5800" spc="-20" dirty="0" err="1">
                <a:solidFill>
                  <a:schemeClr val="bg1"/>
                </a:solidFill>
              </a:rPr>
              <a:t>að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lifa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af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án</a:t>
            </a:r>
            <a:r>
              <a:rPr lang="en-US" sz="5800" spc="-20" dirty="0">
                <a:solidFill>
                  <a:schemeClr val="bg1"/>
                </a:solidFill>
              </a:rPr>
              <a:t> </a:t>
            </a:r>
            <a:r>
              <a:rPr lang="en-US" sz="5800" spc="-20" dirty="0" err="1">
                <a:solidFill>
                  <a:schemeClr val="bg1"/>
                </a:solidFill>
              </a:rPr>
              <a:t>sjúkdómseinkenna</a:t>
            </a:r>
            <a:endParaRPr lang="en-GB" sz="5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BÆTUM </a:t>
            </a:r>
          </a:p>
          <a:p>
            <a:pPr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</a:rPr>
              <a:t>GREININGU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10942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BÆTUM </a:t>
            </a:r>
          </a:p>
          <a:p>
            <a:pPr algn="r">
              <a:lnSpc>
                <a:spcPts val="2175"/>
              </a:lnSpc>
            </a:pPr>
            <a:r>
              <a:rPr lang="en-GB" sz="2175" spc="-20" dirty="0">
                <a:solidFill>
                  <a:schemeClr val="bg1"/>
                </a:solidFill>
                <a:latin typeface="+mj-lt"/>
              </a:rPr>
              <a:t>LÍFSGÆÐI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587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184</Words>
  <Application>Microsoft Office PowerPoint</Application>
  <PresentationFormat>Custom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IBM Plex Sans Condensed SemiBol</vt:lpstr>
      <vt:lpstr>Arial</vt:lpstr>
      <vt:lpstr>IBM Plex Sans Light</vt:lpstr>
      <vt:lpstr>IBM Plex Sans</vt:lpstr>
      <vt:lpstr>Office Theme</vt:lpstr>
      <vt:lpstr>VISSIR ÞÚ ...</vt:lpstr>
      <vt:lpstr>VISSIR ÞÚ ...</vt:lpstr>
      <vt:lpstr>VISSIR ÞÚ ...</vt:lpstr>
      <vt:lpstr>VISSIR ÞÚ ...</vt:lpstr>
      <vt:lpstr>VISSIR ÞÚ ...</vt:lpstr>
      <vt:lpstr>VISSIR ÞÚ ...</vt:lpstr>
      <vt:lpstr>VISSIR ÞÚ 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31</cp:revision>
  <dcterms:created xsi:type="dcterms:W3CDTF">2021-09-23T09:01:50Z</dcterms:created>
  <dcterms:modified xsi:type="dcterms:W3CDTF">2021-10-14T09:06:16Z</dcterms:modified>
</cp:coreProperties>
</file>