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5240000" cy="8572500"/>
  <p:notesSz cx="6858000" cy="9144000"/>
  <p:embeddedFontLst>
    <p:embeddedFont>
      <p:font typeface="IBM Plex Sans" panose="020B0503050203000203" pitchFamily="34" charset="0"/>
      <p:regular r:id="rId9"/>
      <p:bold r:id="rId10"/>
      <p:italic r:id="rId11"/>
      <p:boldItalic r:id="rId12"/>
    </p:embeddedFont>
    <p:embeddedFont>
      <p:font typeface="IBM Plex Sans Condensed SemiBol" panose="020B0604020202020204" charset="-18"/>
      <p:bold r:id="rId13"/>
    </p:embeddedFont>
    <p:embeddedFont>
      <p:font typeface="IBM Plex Sans Light" panose="020B0403050203000203" pitchFamily="34" charset="0"/>
      <p:regular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8280"/>
    <a:srgbClr val="E09551"/>
    <a:srgbClr val="EE7668"/>
    <a:srgbClr val="05628D"/>
    <a:srgbClr val="9954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3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1402954"/>
            <a:ext cx="11430000" cy="2984500"/>
          </a:xfrm>
        </p:spPr>
        <p:txBody>
          <a:bodyPr anchor="b"/>
          <a:lstStyle>
            <a:lvl1pPr algn="ctr"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4502547"/>
            <a:ext cx="11430000" cy="2069703"/>
          </a:xfrm>
        </p:spPr>
        <p:txBody>
          <a:bodyPr/>
          <a:lstStyle>
            <a:lvl1pPr marL="0" indent="0" algn="ctr">
              <a:buNone/>
              <a:defRPr sz="3000"/>
            </a:lvl1pPr>
            <a:lvl2pPr marL="571500" indent="0" algn="ctr">
              <a:buNone/>
              <a:defRPr sz="2500"/>
            </a:lvl2pPr>
            <a:lvl3pPr marL="1143000" indent="0" algn="ctr">
              <a:buNone/>
              <a:defRPr sz="2250"/>
            </a:lvl3pPr>
            <a:lvl4pPr marL="1714500" indent="0" algn="ctr">
              <a:buNone/>
              <a:defRPr sz="2000"/>
            </a:lvl4pPr>
            <a:lvl5pPr marL="2286000" indent="0" algn="ctr">
              <a:buNone/>
              <a:defRPr sz="2000"/>
            </a:lvl5pPr>
            <a:lvl6pPr marL="2857500" indent="0" algn="ctr">
              <a:buNone/>
              <a:defRPr sz="2000"/>
            </a:lvl6pPr>
            <a:lvl7pPr marL="3429000" indent="0" algn="ctr">
              <a:buNone/>
              <a:defRPr sz="2000"/>
            </a:lvl7pPr>
            <a:lvl8pPr marL="4000500" indent="0" algn="ctr">
              <a:buNone/>
              <a:defRPr sz="2000"/>
            </a:lvl8pPr>
            <a:lvl9pPr marL="45720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179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01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813" y="2137173"/>
            <a:ext cx="13144500" cy="3565921"/>
          </a:xfrm>
        </p:spPr>
        <p:txBody>
          <a:bodyPr anchor="b"/>
          <a:lstStyle>
            <a:lvl1pPr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813" y="5736829"/>
            <a:ext cx="13144500" cy="1875234"/>
          </a:xfrm>
        </p:spPr>
        <p:txBody>
          <a:bodyPr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57150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14300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3pPr>
            <a:lvl4pPr marL="1714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286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2857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429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0005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4572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2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77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15250" y="2282031"/>
            <a:ext cx="647700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601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5" y="456407"/>
            <a:ext cx="13144500" cy="16569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9736" y="2101454"/>
            <a:ext cx="6447234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9736" y="3131344"/>
            <a:ext cx="6447234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715250" y="2101454"/>
            <a:ext cx="6478985" cy="102989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15250" y="3131344"/>
            <a:ext cx="6478985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493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126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040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8985" y="1234282"/>
            <a:ext cx="7715250" cy="6092031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446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6" y="571500"/>
            <a:ext cx="4915296" cy="200025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78985" y="1234282"/>
            <a:ext cx="7715250" cy="6092031"/>
          </a:xfrm>
        </p:spPr>
        <p:txBody>
          <a:bodyPr anchor="t"/>
          <a:lstStyle>
            <a:lvl1pPr marL="0" indent="0">
              <a:buNone/>
              <a:defRPr sz="4000"/>
            </a:lvl1pPr>
            <a:lvl2pPr marL="571500" indent="0">
              <a:buNone/>
              <a:defRPr sz="3500"/>
            </a:lvl2pPr>
            <a:lvl3pPr marL="1143000" indent="0">
              <a:buNone/>
              <a:defRPr sz="3000"/>
            </a:lvl3pPr>
            <a:lvl4pPr marL="1714500" indent="0">
              <a:buNone/>
              <a:defRPr sz="2500"/>
            </a:lvl4pPr>
            <a:lvl5pPr marL="2286000" indent="0">
              <a:buNone/>
              <a:defRPr sz="2500"/>
            </a:lvl5pPr>
            <a:lvl6pPr marL="2857500" indent="0">
              <a:buNone/>
              <a:defRPr sz="2500"/>
            </a:lvl6pPr>
            <a:lvl7pPr marL="3429000" indent="0">
              <a:buNone/>
              <a:defRPr sz="2500"/>
            </a:lvl7pPr>
            <a:lvl8pPr marL="4000500" indent="0">
              <a:buNone/>
              <a:defRPr sz="2500"/>
            </a:lvl8pPr>
            <a:lvl9pPr marL="4572000" indent="0">
              <a:buNone/>
              <a:defRPr sz="2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736" y="2571750"/>
            <a:ext cx="4915296" cy="4764485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420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687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06125" y="456406"/>
            <a:ext cx="3286125" cy="726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7750" y="456406"/>
            <a:ext cx="9667875" cy="72647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807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7750" y="456407"/>
            <a:ext cx="13144500" cy="1656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7750" y="2282031"/>
            <a:ext cx="13144500" cy="5439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77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48250" y="7945438"/>
            <a:ext cx="51435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3250" y="7945438"/>
            <a:ext cx="34290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371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43000" rtl="0" eaLnBrk="1" latinLnBrk="0" hangingPunct="1">
        <a:lnSpc>
          <a:spcPct val="90000"/>
        </a:lnSpc>
        <a:spcBef>
          <a:spcPct val="0"/>
        </a:spcBef>
        <a:buNone/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1143000" rtl="0" eaLnBrk="1" latinLnBrk="0" hangingPunct="1">
        <a:lnSpc>
          <a:spcPct val="90000"/>
        </a:lnSpc>
        <a:spcBef>
          <a:spcPts val="125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57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28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2000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571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3143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714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286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857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2857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429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000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572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0562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sr-Latn-RS" dirty="0">
                <a:solidFill>
                  <a:schemeClr val="bg1">
                    <a:alpha val="50000"/>
                  </a:schemeClr>
                </a:solidFill>
              </a:rPr>
              <a:t>JESTE LI ZNALI?...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7942035" cy="5439173"/>
          </a:xfrm>
        </p:spPr>
        <p:txBody>
          <a:bodyPr>
            <a:noAutofit/>
          </a:bodyPr>
          <a:lstStyle/>
          <a:p>
            <a:pPr marL="0" indent="0">
              <a:lnSpc>
                <a:spcPts val="8000"/>
              </a:lnSpc>
              <a:buNone/>
            </a:pPr>
            <a:r>
              <a:rPr lang="sr-Latn-RS" sz="7200" dirty="0">
                <a:solidFill>
                  <a:schemeClr val="bg1"/>
                </a:solidFill>
              </a:rPr>
              <a:t>Simptomi </a:t>
            </a:r>
            <a:r>
              <a:rPr lang="sr-Latn-RS" sz="7200" dirty="0" err="1">
                <a:solidFill>
                  <a:schemeClr val="bg1"/>
                </a:solidFill>
              </a:rPr>
              <a:t>mijeloma</a:t>
            </a:r>
            <a:r>
              <a:rPr lang="sr-Latn-RS" sz="7200" dirty="0">
                <a:solidFill>
                  <a:schemeClr val="bg1"/>
                </a:solidFill>
              </a:rPr>
              <a:t> su </a:t>
            </a:r>
          </a:p>
          <a:p>
            <a:pPr marL="0" indent="0">
              <a:lnSpc>
                <a:spcPts val="10000"/>
              </a:lnSpc>
              <a:spcBef>
                <a:spcPts val="0"/>
              </a:spcBef>
              <a:buNone/>
            </a:pPr>
            <a:r>
              <a:rPr lang="sr-Latn-RS" sz="10000" dirty="0" err="1">
                <a:solidFill>
                  <a:schemeClr val="bg1"/>
                </a:solidFill>
                <a:latin typeface="+mj-lt"/>
              </a:rPr>
              <a:t>nespecifični</a:t>
            </a:r>
            <a:r>
              <a:rPr lang="sr-Latn-RS" sz="10000" dirty="0">
                <a:solidFill>
                  <a:schemeClr val="bg1"/>
                </a:solidFill>
                <a:latin typeface="+mj-lt"/>
              </a:rPr>
              <a:t>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sr-Latn-RS" sz="4200" dirty="0">
                <a:solidFill>
                  <a:schemeClr val="bg1"/>
                </a:solidFill>
              </a:rPr>
              <a:t>(npr. bol u leđima i umor)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sr-Latn-RS" sz="4200" dirty="0">
                <a:solidFill>
                  <a:schemeClr val="bg1"/>
                </a:solidFill>
              </a:rPr>
              <a:t>pa se </a:t>
            </a:r>
            <a:r>
              <a:rPr lang="sr-Latn-RS" sz="4200" b="1" dirty="0">
                <a:solidFill>
                  <a:schemeClr val="bg1"/>
                </a:solidFill>
              </a:rPr>
              <a:t>teško prepoznaju </a:t>
            </a:r>
            <a:endParaRPr lang="sr-Latn-RS" sz="4200" b="1" dirty="0">
              <a:solidFill>
                <a:schemeClr val="bg1"/>
              </a:solidFill>
              <a:latin typeface="+mj-lt"/>
            </a:endParaRP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sr-Latn-RS" sz="4200" dirty="0">
                <a:solidFill>
                  <a:schemeClr val="bg1"/>
                </a:solidFill>
              </a:rPr>
              <a:t>u primarnoj zdravstvenoj zaštiti</a:t>
            </a:r>
          </a:p>
        </p:txBody>
      </p:sp>
      <p:pic>
        <p:nvPicPr>
          <p:cNvPr id="42" name="Picture 41" descr="Icon&#10;&#10;Description automatically generated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200" y="-1"/>
            <a:ext cx="6452629" cy="512369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5F161EE-D072-4C2A-A98C-DDF00C068B6C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C5CE8A-7911-4DAE-86D3-371DBA3822CF}"/>
              </a:ext>
            </a:extLst>
          </p:cNvPr>
          <p:cNvSpPr txBox="1"/>
          <p:nvPr/>
        </p:nvSpPr>
        <p:spPr>
          <a:xfrm>
            <a:off x="8925285" y="5355005"/>
            <a:ext cx="1996135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sr-Latn-RS" sz="2175" dirty="0">
                <a:solidFill>
                  <a:schemeClr val="bg1"/>
                </a:solidFill>
              </a:rPr>
              <a:t>POBOLJŠAJTE </a:t>
            </a:r>
          </a:p>
          <a:p>
            <a:pPr>
              <a:lnSpc>
                <a:spcPts val="2175"/>
              </a:lnSpc>
            </a:pPr>
            <a:r>
              <a:rPr lang="sr-Latn-RS" sz="2175" dirty="0">
                <a:solidFill>
                  <a:schemeClr val="bg1"/>
                </a:solidFill>
              </a:rPr>
              <a:t>DIJAGNOZU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3E58F47-CCBE-42C1-B947-FB4165D9EDB9}"/>
              </a:ext>
            </a:extLst>
          </p:cNvPr>
          <p:cNvSpPr txBox="1"/>
          <p:nvPr/>
        </p:nvSpPr>
        <p:spPr>
          <a:xfrm>
            <a:off x="13202296" y="7771029"/>
            <a:ext cx="190816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sr-Latn-RS" sz="2175" dirty="0">
                <a:solidFill>
                  <a:schemeClr val="bg1"/>
                </a:solidFill>
                <a:latin typeface="+mj-lt"/>
              </a:rPr>
              <a:t>POBOLJŠAJTE </a:t>
            </a:r>
          </a:p>
          <a:p>
            <a:pPr algn="r">
              <a:lnSpc>
                <a:spcPts val="2175"/>
              </a:lnSpc>
            </a:pPr>
            <a:r>
              <a:rPr lang="sr-Latn-RS" sz="2175" dirty="0">
                <a:solidFill>
                  <a:schemeClr val="bg1"/>
                </a:solidFill>
                <a:latin typeface="+mj-lt"/>
              </a:rPr>
              <a:t>ŽIVOTE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D057101-86A0-4BF9-80F5-327F90270C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F3B2712-14B4-4C72-9682-EB2ADCFA018D}"/>
              </a:ext>
            </a:extLst>
          </p:cNvPr>
          <p:cNvCxnSpPr>
            <a:cxnSpLocks/>
          </p:cNvCxnSpPr>
          <p:nvPr/>
        </p:nvCxnSpPr>
        <p:spPr>
          <a:xfrm>
            <a:off x="10921420" y="5416550"/>
            <a:ext cx="408363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11073EE-E8C9-4ED6-A233-F01450AAF084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95563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C30A02C-8514-4B64-96BC-A880927FF3AC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6E95E68-3418-439A-8BC9-88210BBC74AF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4121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E7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sr-Latn-RS" dirty="0">
                <a:solidFill>
                  <a:schemeClr val="bg1">
                    <a:alpha val="50000"/>
                  </a:schemeClr>
                </a:solidFill>
              </a:rPr>
              <a:t>JESTE LI ZNALI?...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6753" y="1608882"/>
            <a:ext cx="8002343" cy="6261904"/>
          </a:xfrm>
        </p:spPr>
        <p:txBody>
          <a:bodyPr>
            <a:noAutofit/>
          </a:bodyPr>
          <a:lstStyle/>
          <a:p>
            <a:pPr marL="0" indent="0">
              <a:lnSpc>
                <a:spcPts val="7100"/>
              </a:lnSpc>
              <a:buNone/>
            </a:pPr>
            <a:r>
              <a:rPr lang="pl-PL" sz="6400" dirty="0">
                <a:solidFill>
                  <a:schemeClr val="bg1"/>
                </a:solidFill>
              </a:rPr>
              <a:t>Bolesnici s mijelomom </a:t>
            </a:r>
            <a:br>
              <a:rPr lang="pl-PL" sz="6400" dirty="0">
                <a:solidFill>
                  <a:schemeClr val="bg1"/>
                </a:solidFill>
              </a:rPr>
            </a:br>
            <a:r>
              <a:rPr lang="pl-PL" sz="6400" dirty="0">
                <a:solidFill>
                  <a:schemeClr val="bg1"/>
                </a:solidFill>
              </a:rPr>
              <a:t>tek nakon </a:t>
            </a:r>
            <a:endParaRPr lang="sr-Latn-RS" sz="6400" dirty="0">
              <a:solidFill>
                <a:schemeClr val="bg1"/>
              </a:solidFill>
            </a:endParaRPr>
          </a:p>
          <a:p>
            <a:pPr marL="1368000" indent="0">
              <a:lnSpc>
                <a:spcPts val="7100"/>
              </a:lnSpc>
              <a:buNone/>
            </a:pPr>
            <a:r>
              <a:rPr lang="sr-Latn-RS" sz="7400" dirty="0">
                <a:solidFill>
                  <a:schemeClr val="bg1"/>
                </a:solidFill>
                <a:latin typeface="+mj-lt"/>
              </a:rPr>
              <a:t>ili više </a:t>
            </a:r>
            <a:r>
              <a:rPr lang="sr-Latn-RS" sz="4800" b="1" dirty="0">
                <a:solidFill>
                  <a:schemeClr val="bg1"/>
                </a:solidFill>
                <a:latin typeface="+mj-lt"/>
              </a:rPr>
              <a:t>dolazaka na </a:t>
            </a:r>
            <a:r>
              <a:rPr lang="sr-Latn-RS" sz="3200" dirty="0">
                <a:solidFill>
                  <a:schemeClr val="bg1"/>
                </a:solidFill>
                <a:latin typeface="+mj-lt"/>
              </a:rPr>
              <a:t>pregled u primarnu zdravstvenu zaštitu budu upućeni specijalisti hematologu na daljnje pretrage</a:t>
            </a:r>
          </a:p>
          <a:p>
            <a:pPr marL="1368000" indent="0">
              <a:lnSpc>
                <a:spcPts val="7100"/>
              </a:lnSpc>
              <a:buNone/>
            </a:pPr>
            <a:endParaRPr lang="sr-Latn-RS" sz="1400" dirty="0">
              <a:solidFill>
                <a:schemeClr val="bg1"/>
              </a:solidFill>
              <a:latin typeface="+mj-lt"/>
            </a:endParaRPr>
          </a:p>
          <a:p>
            <a:pPr marL="0" indent="0">
              <a:lnSpc>
                <a:spcPts val="7100"/>
              </a:lnSpc>
              <a:buNone/>
            </a:pPr>
            <a:endParaRPr lang="sr-Latn-RS" sz="6400" dirty="0">
              <a:solidFill>
                <a:schemeClr val="bg1"/>
              </a:solidFill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025" y="-268887"/>
            <a:ext cx="6453419" cy="539258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6D6930D-ADA8-4FF5-8A90-D4AE5848F0EB}"/>
              </a:ext>
            </a:extLst>
          </p:cNvPr>
          <p:cNvSpPr txBox="1"/>
          <p:nvPr/>
        </p:nvSpPr>
        <p:spPr>
          <a:xfrm>
            <a:off x="526753" y="4335850"/>
            <a:ext cx="1374094" cy="203831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r>
              <a:rPr lang="sr-Latn-RS" sz="17200" dirty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D594B4-7791-4B5F-A395-98B5E5F30AC4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E2802E-DCDB-4A20-A559-049CFC323482}"/>
              </a:ext>
            </a:extLst>
          </p:cNvPr>
          <p:cNvSpPr txBox="1"/>
          <p:nvPr/>
        </p:nvSpPr>
        <p:spPr>
          <a:xfrm>
            <a:off x="8925285" y="5355005"/>
            <a:ext cx="1975591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sr-Latn-RS" sz="2175" dirty="0">
                <a:solidFill>
                  <a:schemeClr val="bg1"/>
                </a:solidFill>
              </a:rPr>
              <a:t>POBOLJŠAJTE </a:t>
            </a:r>
          </a:p>
          <a:p>
            <a:pPr>
              <a:lnSpc>
                <a:spcPts val="2175"/>
              </a:lnSpc>
            </a:pPr>
            <a:r>
              <a:rPr lang="sr-Latn-RS" sz="2175" dirty="0">
                <a:solidFill>
                  <a:schemeClr val="bg1"/>
                </a:solidFill>
              </a:rPr>
              <a:t>DIJAGNOZU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7292AE-AB19-4EC6-9D8C-B2E06721AF49}"/>
              </a:ext>
            </a:extLst>
          </p:cNvPr>
          <p:cNvSpPr txBox="1"/>
          <p:nvPr/>
        </p:nvSpPr>
        <p:spPr>
          <a:xfrm>
            <a:off x="13007083" y="7771029"/>
            <a:ext cx="2103377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sr-Latn-RS" sz="2175" dirty="0">
                <a:solidFill>
                  <a:schemeClr val="bg1"/>
                </a:solidFill>
                <a:latin typeface="+mj-lt"/>
              </a:rPr>
              <a:t>POBOLJŠAJTE </a:t>
            </a:r>
          </a:p>
          <a:p>
            <a:pPr algn="r">
              <a:lnSpc>
                <a:spcPts val="2175"/>
              </a:lnSpc>
            </a:pPr>
            <a:r>
              <a:rPr lang="sr-Latn-RS" sz="2175" dirty="0">
                <a:solidFill>
                  <a:schemeClr val="bg1"/>
                </a:solidFill>
                <a:latin typeface="+mj-lt"/>
              </a:rPr>
              <a:t>ŽIVOTE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7BAD508-B60F-431D-9340-2E74C1A91E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4545E2-A121-4B5B-BE80-BA37FE0CCB7A}"/>
              </a:ext>
            </a:extLst>
          </p:cNvPr>
          <p:cNvCxnSpPr>
            <a:cxnSpLocks/>
          </p:cNvCxnSpPr>
          <p:nvPr/>
        </p:nvCxnSpPr>
        <p:spPr>
          <a:xfrm>
            <a:off x="10900876" y="5416550"/>
            <a:ext cx="410417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5E2A2FD-D1C8-4762-838F-D0506CA99B0D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95563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A52BA08-9C53-4772-B148-66C883B51A4E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DA85CEC-C66F-4BB4-908E-D825F289A322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889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09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sr-Latn-RS" dirty="0">
                <a:solidFill>
                  <a:schemeClr val="bg1">
                    <a:alpha val="50000"/>
                  </a:schemeClr>
                </a:solidFill>
              </a:rPr>
              <a:t>JESTE LI ZNALI?...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789863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sr-Latn-RS" sz="5000" dirty="0" err="1">
                <a:solidFill>
                  <a:schemeClr val="bg1"/>
                </a:solidFill>
              </a:rPr>
              <a:t>Prosječno</a:t>
            </a:r>
            <a:r>
              <a:rPr lang="sr-Latn-RS" sz="5000" dirty="0">
                <a:solidFill>
                  <a:schemeClr val="bg1"/>
                </a:solidFill>
              </a:rPr>
              <a:t> </a:t>
            </a:r>
            <a:r>
              <a:rPr lang="sr-Latn-RS" sz="5000" dirty="0" err="1">
                <a:solidFill>
                  <a:schemeClr val="bg1"/>
                </a:solidFill>
              </a:rPr>
              <a:t>vrijeme</a:t>
            </a:r>
            <a:r>
              <a:rPr lang="sr-Latn-RS" sz="5000" dirty="0">
                <a:solidFill>
                  <a:schemeClr val="bg1"/>
                </a:solidFill>
              </a:rPr>
              <a:t> do postavljanja  </a:t>
            </a:r>
          </a:p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sr-Latn-RS" sz="5000" dirty="0">
                <a:solidFill>
                  <a:schemeClr val="bg1"/>
                </a:solidFill>
              </a:rPr>
              <a:t>dijagnoze </a:t>
            </a:r>
            <a:r>
              <a:rPr lang="sr-Latn-RS" sz="5000" dirty="0" err="1">
                <a:solidFill>
                  <a:schemeClr val="bg1"/>
                </a:solidFill>
              </a:rPr>
              <a:t>mijeloma</a:t>
            </a:r>
            <a:r>
              <a:rPr lang="sr-Latn-RS" sz="5000" dirty="0">
                <a:solidFill>
                  <a:schemeClr val="bg1"/>
                </a:solidFill>
              </a:rPr>
              <a:t> je</a:t>
            </a:r>
          </a:p>
          <a:p>
            <a:pPr marL="0" indent="0">
              <a:lnSpc>
                <a:spcPts val="8000"/>
              </a:lnSpc>
              <a:spcBef>
                <a:spcPts val="0"/>
              </a:spcBef>
              <a:buNone/>
            </a:pPr>
            <a:r>
              <a:rPr lang="sr-Latn-RS" sz="7200" b="1" dirty="0">
                <a:solidFill>
                  <a:schemeClr val="bg1"/>
                </a:solidFill>
                <a:latin typeface="IBM Plex Sans" panose="020B0503050203000203" pitchFamily="34" charset="0"/>
              </a:rPr>
              <a:t>108,6 dana, </a:t>
            </a:r>
          </a:p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sr-Latn-RS" sz="5000" dirty="0">
                <a:solidFill>
                  <a:schemeClr val="bg1"/>
                </a:solidFill>
              </a:rPr>
              <a:t>za 25% dijagnoza treba dulje od </a:t>
            </a:r>
          </a:p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sr-Latn-RS" sz="7200" b="1" dirty="0">
                <a:solidFill>
                  <a:schemeClr val="bg1"/>
                </a:solidFill>
                <a:latin typeface="IBM Plex Sans" panose="020B0503050203000203" pitchFamily="34" charset="0"/>
              </a:rPr>
              <a:t>8 </a:t>
            </a:r>
            <a:r>
              <a:rPr lang="sr-Latn-RS" sz="7200" b="1" dirty="0" err="1">
                <a:solidFill>
                  <a:schemeClr val="bg1"/>
                </a:solidFill>
                <a:latin typeface="IBM Plex Sans" panose="020B0503050203000203" pitchFamily="34" charset="0"/>
              </a:rPr>
              <a:t>mjeseci</a:t>
            </a:r>
            <a:endParaRPr lang="sr-Latn-RS" sz="7200" b="1" dirty="0">
              <a:solidFill>
                <a:schemeClr val="bg1"/>
              </a:solidFill>
              <a:latin typeface="IBM Plex Sans" panose="020B0503050203000203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9" cy="512432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A7AD69C-68BD-49E4-AC53-5E5D11BB7B14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0E1D053-43C9-4C8E-ABCB-A103FF8A8C71}"/>
              </a:ext>
            </a:extLst>
          </p:cNvPr>
          <p:cNvSpPr txBox="1"/>
          <p:nvPr/>
        </p:nvSpPr>
        <p:spPr>
          <a:xfrm>
            <a:off x="8925286" y="5355005"/>
            <a:ext cx="2016692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sr-Latn-RS" sz="2175" dirty="0">
                <a:solidFill>
                  <a:schemeClr val="bg1"/>
                </a:solidFill>
              </a:rPr>
              <a:t>POBOLJŠAJTE </a:t>
            </a:r>
          </a:p>
          <a:p>
            <a:pPr>
              <a:lnSpc>
                <a:spcPts val="2175"/>
              </a:lnSpc>
            </a:pPr>
            <a:r>
              <a:rPr lang="sr-Latn-RS" sz="2175" dirty="0">
                <a:solidFill>
                  <a:schemeClr val="bg1"/>
                </a:solidFill>
              </a:rPr>
              <a:t>DIJAGNOZU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D85FAE-A78E-420C-80C3-F7F3D15A1BA0}"/>
              </a:ext>
            </a:extLst>
          </p:cNvPr>
          <p:cNvSpPr txBox="1"/>
          <p:nvPr/>
        </p:nvSpPr>
        <p:spPr>
          <a:xfrm>
            <a:off x="13120104" y="7771029"/>
            <a:ext cx="1990356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sr-Latn-RS" sz="2175" dirty="0">
                <a:solidFill>
                  <a:schemeClr val="bg1"/>
                </a:solidFill>
                <a:latin typeface="+mj-lt"/>
              </a:rPr>
              <a:t>POBOLJŠAJTE </a:t>
            </a:r>
          </a:p>
          <a:p>
            <a:pPr algn="r">
              <a:lnSpc>
                <a:spcPts val="2175"/>
              </a:lnSpc>
            </a:pPr>
            <a:r>
              <a:rPr lang="sr-Latn-RS" sz="2175" dirty="0">
                <a:solidFill>
                  <a:schemeClr val="bg1"/>
                </a:solidFill>
                <a:latin typeface="+mj-lt"/>
              </a:rPr>
              <a:t>ŽIVOTE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BC03466-E097-4430-BC42-454E571F3F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687A08A-5439-4058-9F1E-912B868187FA}"/>
              </a:ext>
            </a:extLst>
          </p:cNvPr>
          <p:cNvCxnSpPr>
            <a:cxnSpLocks/>
          </p:cNvCxnSpPr>
          <p:nvPr/>
        </p:nvCxnSpPr>
        <p:spPr>
          <a:xfrm>
            <a:off x="10941978" y="5416550"/>
            <a:ext cx="406307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16E4552-37BE-4240-91C2-DE896D56E9DD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98908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05109A1-47ED-486D-81CB-CF3865D8FE27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A06B202-D605-4D30-B8DD-DD8F5B133D20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6774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3682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sr-Latn-RS" dirty="0">
                <a:solidFill>
                  <a:schemeClr val="bg1">
                    <a:alpha val="50000"/>
                  </a:schemeClr>
                </a:solidFill>
              </a:rPr>
              <a:t>JESTE LI ZNALI?...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9219" y="1817230"/>
            <a:ext cx="8362043" cy="5702340"/>
          </a:xfrm>
        </p:spPr>
        <p:txBody>
          <a:bodyPr>
            <a:noAutofit/>
          </a:bodyPr>
          <a:lstStyle/>
          <a:p>
            <a:pPr marL="0" indent="0">
              <a:lnSpc>
                <a:spcPts val="6400"/>
              </a:lnSpc>
              <a:spcBef>
                <a:spcPts val="0"/>
              </a:spcBef>
              <a:buNone/>
            </a:pPr>
            <a:r>
              <a:rPr lang="sr-Latn-RS" sz="5000" dirty="0">
                <a:solidFill>
                  <a:schemeClr val="bg1"/>
                </a:solidFill>
              </a:rPr>
              <a:t>U </a:t>
            </a:r>
            <a:r>
              <a:rPr lang="sr-Latn-RS" sz="5000" dirty="0" err="1">
                <a:solidFill>
                  <a:schemeClr val="bg1"/>
                </a:solidFill>
              </a:rPr>
              <a:t>prosjeku</a:t>
            </a:r>
            <a:r>
              <a:rPr lang="sr-Latn-RS" sz="5000" dirty="0">
                <a:solidFill>
                  <a:schemeClr val="bg1"/>
                </a:solidFill>
              </a:rPr>
              <a:t>, bolesnici s </a:t>
            </a:r>
            <a:r>
              <a:rPr lang="sr-Latn-RS" sz="5000" dirty="0" err="1">
                <a:solidFill>
                  <a:schemeClr val="bg1"/>
                </a:solidFill>
              </a:rPr>
              <a:t>mijelomom</a:t>
            </a:r>
            <a:r>
              <a:rPr lang="sr-Latn-RS" sz="5000" dirty="0">
                <a:solidFill>
                  <a:schemeClr val="bg1"/>
                </a:solidFill>
              </a:rPr>
              <a:t>, imaju simptome oko </a:t>
            </a:r>
          </a:p>
          <a:p>
            <a:pPr marL="0" indent="0">
              <a:lnSpc>
                <a:spcPts val="8000"/>
              </a:lnSpc>
              <a:spcBef>
                <a:spcPts val="0"/>
              </a:spcBef>
              <a:buNone/>
            </a:pPr>
            <a:r>
              <a:rPr lang="sr-Latn-RS" sz="7200" b="1" dirty="0">
                <a:solidFill>
                  <a:schemeClr val="bg1"/>
                </a:solidFill>
                <a:latin typeface="IBM Plex Sans" panose="020B0503050203000203" pitchFamily="34" charset="0"/>
              </a:rPr>
              <a:t>1 </a:t>
            </a:r>
            <a:r>
              <a:rPr lang="sr-Latn-RS" sz="7200" b="1" dirty="0" err="1">
                <a:solidFill>
                  <a:schemeClr val="bg1"/>
                </a:solidFill>
                <a:latin typeface="IBM Plex Sans" panose="020B0503050203000203" pitchFamily="34" charset="0"/>
              </a:rPr>
              <a:t>mjesec</a:t>
            </a:r>
            <a:r>
              <a:rPr lang="sr-Latn-RS" sz="7200" b="1" dirty="0">
                <a:solidFill>
                  <a:schemeClr val="bg1"/>
                </a:solidFill>
                <a:latin typeface="IBM Plex Sans" panose="020B0503050203000203" pitchFamily="34" charset="0"/>
              </a:rPr>
              <a:t>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sr-Latn-RS" sz="4200" dirty="0">
                <a:solidFill>
                  <a:schemeClr val="bg1"/>
                </a:solidFill>
              </a:rPr>
              <a:t>prije nego se jave liječniku, a  25% </a:t>
            </a: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sr-Latn-RS" sz="4200" dirty="0">
                <a:solidFill>
                  <a:schemeClr val="bg1"/>
                </a:solidFill>
              </a:rPr>
              <a:t>bolesnika javi se liječniku tek nakon više od</a:t>
            </a:r>
          </a:p>
          <a:p>
            <a:pPr marL="0" indent="0">
              <a:lnSpc>
                <a:spcPts val="8000"/>
              </a:lnSpc>
              <a:spcBef>
                <a:spcPts val="0"/>
              </a:spcBef>
              <a:buNone/>
            </a:pPr>
            <a:r>
              <a:rPr lang="sr-Latn-RS" sz="7200" b="1" dirty="0">
                <a:solidFill>
                  <a:schemeClr val="bg1"/>
                </a:solidFill>
                <a:latin typeface="IBM Plex Sans" panose="020B0503050203000203" pitchFamily="34" charset="0"/>
              </a:rPr>
              <a:t>3 </a:t>
            </a:r>
            <a:r>
              <a:rPr lang="sr-Latn-RS" sz="7200" b="1" dirty="0" err="1">
                <a:solidFill>
                  <a:schemeClr val="bg1"/>
                </a:solidFill>
                <a:latin typeface="IBM Plex Sans" panose="020B0503050203000203" pitchFamily="34" charset="0"/>
              </a:rPr>
              <a:t>mjeseca</a:t>
            </a:r>
            <a:endParaRPr lang="sr-Latn-RS" sz="7200" b="1" dirty="0">
              <a:solidFill>
                <a:schemeClr val="bg1"/>
              </a:solidFill>
              <a:latin typeface="IBM Plex Sans" panose="020B0503050203000203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8" cy="512432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2EE6682-EBF1-4581-8447-5A7D439AD40F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0AAFB5-B71F-4784-BD2E-FB8574AF5573}"/>
              </a:ext>
            </a:extLst>
          </p:cNvPr>
          <p:cNvSpPr txBox="1"/>
          <p:nvPr/>
        </p:nvSpPr>
        <p:spPr>
          <a:xfrm>
            <a:off x="8925286" y="5355005"/>
            <a:ext cx="1985863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sr-Latn-RS" sz="2175" dirty="0">
                <a:solidFill>
                  <a:schemeClr val="bg1"/>
                </a:solidFill>
              </a:rPr>
              <a:t>POBOLJŠAJTE </a:t>
            </a:r>
          </a:p>
          <a:p>
            <a:pPr>
              <a:lnSpc>
                <a:spcPts val="2175"/>
              </a:lnSpc>
            </a:pPr>
            <a:r>
              <a:rPr lang="sr-Latn-RS" sz="2175" dirty="0">
                <a:solidFill>
                  <a:schemeClr val="bg1"/>
                </a:solidFill>
              </a:rPr>
              <a:t>DIJAGNOZU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2B33C5E-D679-4C21-AD91-9F238886A372}"/>
              </a:ext>
            </a:extLst>
          </p:cNvPr>
          <p:cNvSpPr txBox="1"/>
          <p:nvPr/>
        </p:nvSpPr>
        <p:spPr>
          <a:xfrm>
            <a:off x="13212566" y="7771029"/>
            <a:ext cx="189789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sr-Latn-RS" sz="2175" dirty="0">
                <a:solidFill>
                  <a:schemeClr val="bg1"/>
                </a:solidFill>
                <a:latin typeface="+mj-lt"/>
              </a:rPr>
              <a:t>POBOLJŠAJTE </a:t>
            </a:r>
          </a:p>
          <a:p>
            <a:pPr algn="r">
              <a:lnSpc>
                <a:spcPts val="2175"/>
              </a:lnSpc>
            </a:pPr>
            <a:r>
              <a:rPr lang="sr-Latn-RS" sz="2175" dirty="0">
                <a:solidFill>
                  <a:schemeClr val="bg1"/>
                </a:solidFill>
                <a:latin typeface="+mj-lt"/>
              </a:rPr>
              <a:t>ŽIVOTE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5F844B6-15AE-4662-A7C1-DE756E915B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1876A06-01F2-45FF-994A-793DAEEC7978}"/>
              </a:ext>
            </a:extLst>
          </p:cNvPr>
          <p:cNvCxnSpPr>
            <a:cxnSpLocks/>
          </p:cNvCxnSpPr>
          <p:nvPr/>
        </p:nvCxnSpPr>
        <p:spPr>
          <a:xfrm>
            <a:off x="10911149" y="5416550"/>
            <a:ext cx="409390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A18726E-C202-4B04-957D-C038BDD776BA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92217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28C9843-C8B2-4B08-884A-D38DB4DF1DA4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8BF5CCD-5B29-4207-9CF0-F105EF9D068E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6476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E7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sr-Latn-RS" dirty="0">
                <a:solidFill>
                  <a:schemeClr val="bg1">
                    <a:alpha val="50000"/>
                  </a:schemeClr>
                </a:solidFill>
              </a:rPr>
              <a:t>JESTE LI ZNALI?...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848918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7800"/>
              </a:lnSpc>
              <a:spcBef>
                <a:spcPts val="0"/>
              </a:spcBef>
              <a:buNone/>
            </a:pPr>
            <a:r>
              <a:rPr lang="sr-Latn-RS" sz="6800" dirty="0">
                <a:solidFill>
                  <a:schemeClr val="bg1"/>
                </a:solidFill>
              </a:rPr>
              <a:t>Ponekad je </a:t>
            </a:r>
          </a:p>
          <a:p>
            <a:pPr marL="0" indent="0">
              <a:lnSpc>
                <a:spcPts val="7800"/>
              </a:lnSpc>
              <a:spcBef>
                <a:spcPts val="0"/>
              </a:spcBef>
              <a:buNone/>
            </a:pPr>
            <a:r>
              <a:rPr lang="sr-Latn-RS" sz="6800" dirty="0">
                <a:solidFill>
                  <a:schemeClr val="bg1"/>
                </a:solidFill>
              </a:rPr>
              <a:t>put do dijagnoze </a:t>
            </a:r>
            <a:r>
              <a:rPr lang="sr-Latn-RS" sz="6800" dirty="0" err="1">
                <a:solidFill>
                  <a:schemeClr val="bg1"/>
                </a:solidFill>
              </a:rPr>
              <a:t>mijeloma</a:t>
            </a:r>
            <a:r>
              <a:rPr lang="sr-Latn-RS" sz="6800" dirty="0">
                <a:solidFill>
                  <a:schemeClr val="bg1"/>
                </a:solidFill>
              </a:rPr>
              <a:t>  </a:t>
            </a:r>
          </a:p>
          <a:p>
            <a:pPr marL="0" indent="0">
              <a:lnSpc>
                <a:spcPts val="7800"/>
              </a:lnSpc>
              <a:spcBef>
                <a:spcPts val="0"/>
              </a:spcBef>
              <a:buNone/>
            </a:pPr>
            <a:r>
              <a:rPr lang="sr-Latn-RS" sz="6800" b="1" dirty="0">
                <a:solidFill>
                  <a:schemeClr val="bg1"/>
                </a:solidFill>
              </a:rPr>
              <a:t>dug i </a:t>
            </a:r>
            <a:r>
              <a:rPr lang="sr-Latn-RS" sz="6800" b="1" dirty="0" err="1">
                <a:solidFill>
                  <a:schemeClr val="bg1"/>
                </a:solidFill>
              </a:rPr>
              <a:t>zbunjujuć</a:t>
            </a:r>
            <a:endParaRPr lang="sr-Latn-RS" sz="6800" b="1" dirty="0">
              <a:solidFill>
                <a:schemeClr val="bg1"/>
              </a:solidFill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8" cy="51243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DFD1C98-1C3A-4689-96E7-B88BD553D5DF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DB06E2-93E2-4539-87FF-FBCAD7C9B592}"/>
              </a:ext>
            </a:extLst>
          </p:cNvPr>
          <p:cNvSpPr txBox="1"/>
          <p:nvPr/>
        </p:nvSpPr>
        <p:spPr>
          <a:xfrm>
            <a:off x="8925285" y="5355005"/>
            <a:ext cx="1985865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sr-Latn-RS" sz="2175" dirty="0">
                <a:solidFill>
                  <a:schemeClr val="bg1"/>
                </a:solidFill>
              </a:rPr>
              <a:t>POBOLJŠAJTE </a:t>
            </a:r>
          </a:p>
          <a:p>
            <a:pPr>
              <a:lnSpc>
                <a:spcPts val="2175"/>
              </a:lnSpc>
            </a:pPr>
            <a:r>
              <a:rPr lang="sr-Latn-RS" sz="2175" dirty="0">
                <a:solidFill>
                  <a:schemeClr val="bg1"/>
                </a:solidFill>
              </a:rPr>
              <a:t>DIJAGNOZU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E6BF68-8DF3-4D36-B9F3-1120E69F000B}"/>
              </a:ext>
            </a:extLst>
          </p:cNvPr>
          <p:cNvSpPr txBox="1"/>
          <p:nvPr/>
        </p:nvSpPr>
        <p:spPr>
          <a:xfrm>
            <a:off x="13192024" y="7771029"/>
            <a:ext cx="1918436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sr-Latn-RS" sz="2175" dirty="0">
                <a:solidFill>
                  <a:schemeClr val="bg1"/>
                </a:solidFill>
                <a:latin typeface="+mj-lt"/>
              </a:rPr>
              <a:t>POBOLJŠAJTE </a:t>
            </a:r>
          </a:p>
          <a:p>
            <a:pPr algn="r">
              <a:lnSpc>
                <a:spcPts val="2175"/>
              </a:lnSpc>
            </a:pPr>
            <a:r>
              <a:rPr lang="sr-Latn-RS" sz="2175" dirty="0">
                <a:solidFill>
                  <a:schemeClr val="bg1"/>
                </a:solidFill>
                <a:latin typeface="+mj-lt"/>
              </a:rPr>
              <a:t>ŽIVOTE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EF05CD8-9708-4C21-BAB2-A1B781451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A86B59D-9E99-4AD4-B191-F9F7E6BE038B}"/>
              </a:ext>
            </a:extLst>
          </p:cNvPr>
          <p:cNvCxnSpPr>
            <a:cxnSpLocks/>
          </p:cNvCxnSpPr>
          <p:nvPr/>
        </p:nvCxnSpPr>
        <p:spPr>
          <a:xfrm>
            <a:off x="10911150" y="5416550"/>
            <a:ext cx="40939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EEB467D-6AAB-4A9E-A081-1BE36A120AD6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93333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1B33E6A-63C6-44A5-88F6-429562D05363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6328DBA-5AF7-4A78-92DA-0E47A88BC3D5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181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E09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sr-Latn-RS" dirty="0">
                <a:solidFill>
                  <a:schemeClr val="bg1">
                    <a:alpha val="50000"/>
                  </a:schemeClr>
                </a:solidFill>
              </a:rPr>
              <a:t>JESTE LI ZNALI?...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80396"/>
            <a:ext cx="8489181" cy="5439173"/>
          </a:xfrm>
        </p:spPr>
        <p:txBody>
          <a:bodyPr>
            <a:noAutofit/>
          </a:bodyPr>
          <a:lstStyle/>
          <a:p>
            <a:pPr marL="0" indent="0">
              <a:lnSpc>
                <a:spcPts val="6800"/>
              </a:lnSpc>
              <a:spcBef>
                <a:spcPts val="0"/>
              </a:spcBef>
              <a:spcAft>
                <a:spcPts val="8400"/>
              </a:spcAft>
              <a:buNone/>
            </a:pPr>
            <a:r>
              <a:rPr lang="sr-Latn-RS" sz="5400" dirty="0">
                <a:solidFill>
                  <a:schemeClr val="bg1"/>
                </a:solidFill>
              </a:rPr>
              <a:t>Studija iz Velike Britanije otkrila je da je u</a:t>
            </a:r>
          </a:p>
          <a:p>
            <a:pPr marL="0" indent="0">
              <a:lnSpc>
                <a:spcPts val="54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sr-Latn-RS" sz="14500" dirty="0">
                <a:solidFill>
                  <a:schemeClr val="bg1"/>
                </a:solidFill>
                <a:latin typeface="IBM Plex Sans Condensed SemiBol" panose="020B0706050203000203" pitchFamily="34" charset="0"/>
              </a:rPr>
              <a:t>34% </a:t>
            </a:r>
          </a:p>
          <a:p>
            <a:pPr marL="0" indent="0">
              <a:lnSpc>
                <a:spcPts val="6800"/>
              </a:lnSpc>
              <a:spcBef>
                <a:spcPts val="0"/>
              </a:spcBef>
              <a:buNone/>
            </a:pPr>
            <a:r>
              <a:rPr lang="sr-Latn-RS" sz="5400" dirty="0">
                <a:solidFill>
                  <a:schemeClr val="bg1"/>
                </a:solidFill>
              </a:rPr>
              <a:t>bolesnika </a:t>
            </a:r>
            <a:r>
              <a:rPr lang="sr-Latn-RS" sz="5400" dirty="0" err="1">
                <a:solidFill>
                  <a:schemeClr val="bg1"/>
                </a:solidFill>
              </a:rPr>
              <a:t>mijelom</a:t>
            </a:r>
            <a:r>
              <a:rPr lang="sr-Latn-RS" sz="5400">
                <a:solidFill>
                  <a:schemeClr val="bg1"/>
                </a:solidFill>
              </a:rPr>
              <a:t> dijagnosticiran u </a:t>
            </a:r>
            <a:r>
              <a:rPr lang="sr-Latn-RS" sz="5400" dirty="0">
                <a:solidFill>
                  <a:schemeClr val="bg1"/>
                </a:solidFill>
              </a:rPr>
              <a:t>hitnim okolnostima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7" cy="51243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BA97426-289F-4040-BC77-9F5EB5F29FBB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49946E-D735-46FD-A558-F344650AA23E}"/>
              </a:ext>
            </a:extLst>
          </p:cNvPr>
          <p:cNvSpPr txBox="1"/>
          <p:nvPr/>
        </p:nvSpPr>
        <p:spPr>
          <a:xfrm>
            <a:off x="8925700" y="5359434"/>
            <a:ext cx="2181079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sr-Latn-RS" sz="2175" dirty="0">
                <a:solidFill>
                  <a:schemeClr val="bg1"/>
                </a:solidFill>
              </a:rPr>
              <a:t>POBOLJŠAJTE </a:t>
            </a:r>
          </a:p>
          <a:p>
            <a:pPr>
              <a:lnSpc>
                <a:spcPts val="2175"/>
              </a:lnSpc>
            </a:pPr>
            <a:r>
              <a:rPr lang="sr-Latn-RS" sz="2175" dirty="0">
                <a:solidFill>
                  <a:schemeClr val="bg1"/>
                </a:solidFill>
              </a:rPr>
              <a:t>DIJAGNOZU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544A06-B1C9-43AE-A7EB-719F10795E27}"/>
              </a:ext>
            </a:extLst>
          </p:cNvPr>
          <p:cNvSpPr txBox="1"/>
          <p:nvPr/>
        </p:nvSpPr>
        <p:spPr>
          <a:xfrm>
            <a:off x="13079002" y="7777065"/>
            <a:ext cx="2031458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sr-Latn-RS" sz="2175" dirty="0">
                <a:solidFill>
                  <a:schemeClr val="bg1"/>
                </a:solidFill>
                <a:latin typeface="+mj-lt"/>
              </a:rPr>
              <a:t>POBOLJŠAJTE </a:t>
            </a:r>
          </a:p>
          <a:p>
            <a:pPr algn="r">
              <a:lnSpc>
                <a:spcPts val="2175"/>
              </a:lnSpc>
            </a:pPr>
            <a:r>
              <a:rPr lang="sr-Latn-RS" sz="2175" dirty="0">
                <a:solidFill>
                  <a:schemeClr val="bg1"/>
                </a:solidFill>
                <a:latin typeface="+mj-lt"/>
              </a:rPr>
              <a:t>ŽIVOTE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9F7BBD8-C287-4F4E-9DA0-42F3B4CD31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D0A4B28-612D-42B5-8BFA-8AD303F95629}"/>
              </a:ext>
            </a:extLst>
          </p:cNvPr>
          <p:cNvCxnSpPr>
            <a:cxnSpLocks/>
          </p:cNvCxnSpPr>
          <p:nvPr/>
        </p:nvCxnSpPr>
        <p:spPr>
          <a:xfrm>
            <a:off x="10894741" y="5416550"/>
            <a:ext cx="411030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4D0F5D7-BB1D-460B-BA68-A1D9C4554DFB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94448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E3036B1-22EF-4EB7-81AB-E514C4BC7737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73FDFE1-5AB0-497E-A5EB-B281F61B960A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3562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57007B-4F07-459C-AD03-C1133A4C2C91}"/>
              </a:ext>
            </a:extLst>
          </p:cNvPr>
          <p:cNvSpPr/>
          <p:nvPr/>
        </p:nvSpPr>
        <p:spPr>
          <a:xfrm>
            <a:off x="0" y="0"/>
            <a:ext cx="15235238" cy="8572500"/>
          </a:xfrm>
          <a:prstGeom prst="rect">
            <a:avLst/>
          </a:prstGeom>
          <a:solidFill>
            <a:srgbClr val="3682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DC0B588-C130-4297-A15E-23CD1F8F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6444"/>
          <a:stretch/>
        </p:blipFill>
        <p:spPr>
          <a:xfrm>
            <a:off x="129540" y="552451"/>
            <a:ext cx="8650426" cy="802004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16314BC-286F-43EE-97F5-56AFBF206029}"/>
              </a:ext>
            </a:extLst>
          </p:cNvPr>
          <p:cNvSpPr/>
          <p:nvPr/>
        </p:nvSpPr>
        <p:spPr>
          <a:xfrm>
            <a:off x="8791024" y="5123697"/>
            <a:ext cx="6453421" cy="3448803"/>
          </a:xfrm>
          <a:prstGeom prst="rect">
            <a:avLst/>
          </a:prstGeom>
          <a:solidFill>
            <a:srgbClr val="99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13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B91711D-7F67-4AB2-A3C3-0725A0DAA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39" y="251418"/>
            <a:ext cx="7570108" cy="1656954"/>
          </a:xfrm>
        </p:spPr>
        <p:txBody>
          <a:bodyPr/>
          <a:lstStyle/>
          <a:p>
            <a:r>
              <a:rPr lang="sr-Latn-RS" dirty="0">
                <a:solidFill>
                  <a:schemeClr val="bg1">
                    <a:alpha val="50000"/>
                  </a:schemeClr>
                </a:solidFill>
              </a:rPr>
              <a:t>JESTE LI ZNALI?...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AA3DD-CE62-4CA4-AEC6-40659643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464" y="2004196"/>
            <a:ext cx="7724131" cy="5939653"/>
          </a:xfrm>
        </p:spPr>
        <p:txBody>
          <a:bodyPr>
            <a:noAutofit/>
          </a:bodyPr>
          <a:lstStyle/>
          <a:p>
            <a:pPr marL="0" indent="0">
              <a:lnSpc>
                <a:spcPts val="7200"/>
              </a:lnSpc>
              <a:spcBef>
                <a:spcPts val="0"/>
              </a:spcBef>
              <a:buNone/>
            </a:pPr>
            <a:r>
              <a:rPr lang="sr-Latn-RS" sz="5800" dirty="0">
                <a:solidFill>
                  <a:schemeClr val="bg1"/>
                </a:solidFill>
              </a:rPr>
              <a:t>Nepravovremeno  dijagnosticirana bolest može  </a:t>
            </a:r>
          </a:p>
          <a:p>
            <a:pPr marL="0" indent="0">
              <a:lnSpc>
                <a:spcPts val="7200"/>
              </a:lnSpc>
              <a:spcBef>
                <a:spcPts val="0"/>
              </a:spcBef>
              <a:buNone/>
            </a:pPr>
            <a:r>
              <a:rPr lang="sr-Latn-RS" sz="5800" b="1" dirty="0">
                <a:solidFill>
                  <a:schemeClr val="bg1"/>
                </a:solidFill>
                <a:latin typeface="IBM Plex Sans" panose="020B0503050203000203" pitchFamily="34" charset="0"/>
              </a:rPr>
              <a:t>negativno </a:t>
            </a:r>
            <a:r>
              <a:rPr lang="sr-Latn-RS" sz="5800" b="1" dirty="0" err="1">
                <a:solidFill>
                  <a:schemeClr val="bg1"/>
                </a:solidFill>
                <a:latin typeface="IBM Plex Sans" panose="020B0503050203000203" pitchFamily="34" charset="0"/>
              </a:rPr>
              <a:t>utjecati</a:t>
            </a:r>
            <a:r>
              <a:rPr lang="sr-Latn-RS" sz="5800" b="1" dirty="0">
                <a:solidFill>
                  <a:schemeClr val="bg1"/>
                </a:solidFill>
                <a:latin typeface="IBM Plex Sans" panose="020B0503050203000203" pitchFamily="34" charset="0"/>
              </a:rPr>
              <a:t>  </a:t>
            </a:r>
          </a:p>
          <a:p>
            <a:pPr marL="0" indent="0">
              <a:lnSpc>
                <a:spcPts val="7200"/>
              </a:lnSpc>
              <a:spcBef>
                <a:spcPts val="0"/>
              </a:spcBef>
              <a:buNone/>
            </a:pPr>
            <a:r>
              <a:rPr lang="sr-Latn-RS" sz="5800" dirty="0">
                <a:solidFill>
                  <a:schemeClr val="bg1"/>
                </a:solidFill>
              </a:rPr>
              <a:t>na kvalitetu života </a:t>
            </a:r>
            <a:br>
              <a:rPr lang="sr-Latn-RS" sz="5800" dirty="0">
                <a:solidFill>
                  <a:schemeClr val="bg1"/>
                </a:solidFill>
              </a:rPr>
            </a:br>
            <a:r>
              <a:rPr lang="sr-Latn-RS" sz="5800" dirty="0">
                <a:solidFill>
                  <a:schemeClr val="bg1"/>
                </a:solidFill>
              </a:rPr>
              <a:t>i </a:t>
            </a:r>
            <a:r>
              <a:rPr lang="sr-Latn-RS" sz="5800" dirty="0" err="1">
                <a:solidFill>
                  <a:schemeClr val="bg1"/>
                </a:solidFill>
              </a:rPr>
              <a:t>preživljenje</a:t>
            </a:r>
            <a:r>
              <a:rPr lang="sr-Latn-RS" sz="5800" dirty="0">
                <a:solidFill>
                  <a:schemeClr val="bg1"/>
                </a:solidFill>
              </a:rPr>
              <a:t> bolesnika s </a:t>
            </a:r>
            <a:r>
              <a:rPr lang="sr-Latn-RS" sz="5800" dirty="0" err="1">
                <a:solidFill>
                  <a:schemeClr val="bg1"/>
                </a:solidFill>
              </a:rPr>
              <a:t>mijelomom</a:t>
            </a:r>
            <a:endParaRPr lang="sr-Latn-RS" sz="5800" dirty="0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55F3954-F14F-47E9-AFF2-02B68F355729}"/>
              </a:ext>
            </a:extLst>
          </p:cNvPr>
          <p:cNvSpPr txBox="1"/>
          <p:nvPr/>
        </p:nvSpPr>
        <p:spPr>
          <a:xfrm>
            <a:off x="8925285" y="5355005"/>
            <a:ext cx="2026965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5"/>
              </a:lnSpc>
            </a:pPr>
            <a:r>
              <a:rPr lang="sr-Latn-RS" sz="2175" dirty="0">
                <a:solidFill>
                  <a:schemeClr val="bg1"/>
                </a:solidFill>
              </a:rPr>
              <a:t>POBOLJŠAJTE </a:t>
            </a:r>
          </a:p>
          <a:p>
            <a:pPr>
              <a:lnSpc>
                <a:spcPts val="2175"/>
              </a:lnSpc>
            </a:pPr>
            <a:r>
              <a:rPr lang="sr-Latn-RS" sz="2175" dirty="0">
                <a:solidFill>
                  <a:schemeClr val="bg1"/>
                </a:solidFill>
              </a:rPr>
              <a:t>DIJAGNOZU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2C9406-C104-4F22-A146-8989C01FB3C1}"/>
              </a:ext>
            </a:extLst>
          </p:cNvPr>
          <p:cNvSpPr txBox="1"/>
          <p:nvPr/>
        </p:nvSpPr>
        <p:spPr>
          <a:xfrm>
            <a:off x="13202295" y="7771029"/>
            <a:ext cx="1908165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175"/>
              </a:lnSpc>
            </a:pPr>
            <a:r>
              <a:rPr lang="sr-Latn-RS" sz="2175">
                <a:solidFill>
                  <a:schemeClr val="bg1"/>
                </a:solidFill>
                <a:latin typeface="+mj-lt"/>
              </a:rPr>
              <a:t>POBOLJŠAJTE </a:t>
            </a:r>
          </a:p>
          <a:p>
            <a:pPr algn="r">
              <a:lnSpc>
                <a:spcPts val="2175"/>
              </a:lnSpc>
            </a:pPr>
            <a:r>
              <a:rPr lang="sr-Latn-RS" sz="2175">
                <a:solidFill>
                  <a:schemeClr val="bg1"/>
                </a:solidFill>
                <a:latin typeface="+mj-lt"/>
              </a:rPr>
              <a:t>ŽIVOTE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2CB9E77F-9003-4388-98DC-2445BE373B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7641" y="6185424"/>
            <a:ext cx="5120188" cy="1305014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EA5B8BC-E8F1-4DD8-999F-AA750E5441AF}"/>
              </a:ext>
            </a:extLst>
          </p:cNvPr>
          <p:cNvCxnSpPr>
            <a:cxnSpLocks/>
          </p:cNvCxnSpPr>
          <p:nvPr/>
        </p:nvCxnSpPr>
        <p:spPr>
          <a:xfrm>
            <a:off x="10952250" y="5416550"/>
            <a:ext cx="40528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9454D49-E25E-4E5D-8829-988A8F1C2571}"/>
              </a:ext>
            </a:extLst>
          </p:cNvPr>
          <p:cNvCxnSpPr>
            <a:cxnSpLocks/>
          </p:cNvCxnSpPr>
          <p:nvPr/>
        </p:nvCxnSpPr>
        <p:spPr>
          <a:xfrm>
            <a:off x="9061450" y="8305800"/>
            <a:ext cx="496678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159713E-493C-4920-9405-06AF8F1F0541}"/>
              </a:ext>
            </a:extLst>
          </p:cNvPr>
          <p:cNvCxnSpPr>
            <a:cxnSpLocks/>
          </p:cNvCxnSpPr>
          <p:nvPr/>
        </p:nvCxnSpPr>
        <p:spPr>
          <a:xfrm flipV="1">
            <a:off x="9061450" y="6011851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80D8ED3-C136-4665-89B7-BAE4CF672A23}"/>
              </a:ext>
            </a:extLst>
          </p:cNvPr>
          <p:cNvCxnSpPr>
            <a:cxnSpLocks/>
          </p:cNvCxnSpPr>
          <p:nvPr/>
        </p:nvCxnSpPr>
        <p:spPr>
          <a:xfrm flipV="1">
            <a:off x="15005050" y="5416550"/>
            <a:ext cx="0" cy="22939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FACF734B-61C6-46C6-BB24-7261D84983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1200" y="-628"/>
            <a:ext cx="6453417" cy="5124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808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191</Words>
  <Application>Microsoft Office PowerPoint</Application>
  <PresentationFormat>Custom</PresentationFormat>
  <Paragraphs>62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IBM Plex Sans Condensed SemiBol</vt:lpstr>
      <vt:lpstr>IBM Plex Sans Light</vt:lpstr>
      <vt:lpstr>IBM Plex Sans</vt:lpstr>
      <vt:lpstr>Arial</vt:lpstr>
      <vt:lpstr>Office Theme</vt:lpstr>
      <vt:lpstr>JESTE LI ZNALI?...</vt:lpstr>
      <vt:lpstr>JESTE LI ZNALI?...</vt:lpstr>
      <vt:lpstr>JESTE LI ZNALI?...</vt:lpstr>
      <vt:lpstr>JESTE LI ZNALI?...</vt:lpstr>
      <vt:lpstr>JESTE LI ZNALI?...</vt:lpstr>
      <vt:lpstr>JESTE LI ZNALI?...</vt:lpstr>
      <vt:lpstr>JESTE LI ZNALI?...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KNOW?...</dc:title>
  <dc:creator>Studio Omnia</dc:creator>
  <cp:lastModifiedBy>Dražen Vincek</cp:lastModifiedBy>
  <cp:revision>36</cp:revision>
  <dcterms:created xsi:type="dcterms:W3CDTF">2021-09-23T09:01:50Z</dcterms:created>
  <dcterms:modified xsi:type="dcterms:W3CDTF">2022-01-09T15:49:00Z</dcterms:modified>
</cp:coreProperties>
</file>