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3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10/01/2022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039" y="22524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hr" sz="4800" b="0" i="0" u="none" spc="-110" baseline="0" dirty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AMILOIDOZA AL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hr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 MIJELOM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23" y="7415425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hr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MIJELOM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895077" y="2802259"/>
            <a:ext cx="81541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r" sz="950" b="1" spc="-3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ZLOĆUDNA BOLEST</a:t>
            </a:r>
            <a:endParaRPr lang="hr" sz="950" b="1" i="0" u="none" spc="-30" baseline="0" dirty="0">
              <a:solidFill>
                <a:srgbClr val="01618B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  <a:sym typeface="IBM Plex Sans" panose="020B0503050203000203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hr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AMILOIDOZA </a:t>
              </a:r>
            </a:p>
            <a:p>
              <a:pPr algn="ctr" rtl="0"/>
              <a:r>
                <a:rPr lang="en-US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</a:t>
              </a:r>
              <a:endParaRPr lang="hr" sz="950" b="1" i="0" u="none" spc="-30" baseline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76072" y="2811665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hr" sz="1400" spc="-40" dirty="0">
                <a:solidFill>
                  <a:srgbClr val="01618B"/>
                </a:solidFill>
              </a:rPr>
              <a:t>A</a:t>
            </a:r>
            <a:r>
              <a:rPr lang="hr" sz="1400" b="0" i="0" u="none" spc="-40" baseline="0" dirty="0">
                <a:solidFill>
                  <a:srgbClr val="01618B"/>
                </a:solidFill>
              </a:rPr>
              <a:t>miloidoza AL </a:t>
            </a:r>
          </a:p>
          <a:p>
            <a:pPr algn="l" rtl="0">
              <a:lnSpc>
                <a:spcPts val="1600"/>
              </a:lnSpc>
            </a:pPr>
            <a:r>
              <a:rPr lang="hr" sz="1400" b="0" i="0" u="none" spc="-40" baseline="0" dirty="0">
                <a:solidFill>
                  <a:srgbClr val="01618B"/>
                </a:solidFill>
              </a:rPr>
              <a:t>i mijelom </a:t>
            </a:r>
          </a:p>
          <a:p>
            <a:pPr algn="l" rtl="0">
              <a:lnSpc>
                <a:spcPts val="1600"/>
              </a:lnSpc>
            </a:pPr>
            <a:r>
              <a:rPr lang="hr" sz="1400" b="0" i="0" u="none" spc="-40" baseline="0" dirty="0">
                <a:solidFill>
                  <a:srgbClr val="01618B"/>
                </a:solidFill>
              </a:rPr>
              <a:t>posljedica su</a:t>
            </a:r>
          </a:p>
          <a:p>
            <a:pPr algn="l" rtl="0">
              <a:lnSpc>
                <a:spcPts val="2100"/>
              </a:lnSpc>
            </a:pPr>
            <a:r>
              <a:rPr lang="hr-HR" sz="1900" b="1" spc="-4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</a:t>
            </a:r>
            <a:r>
              <a:rPr lang="hr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oremećaja plazma stanica koje se nalaze u koštanoj srži</a:t>
            </a:r>
            <a:r>
              <a:rPr lang="hr" sz="1400" b="0" i="0" u="none" spc="-40" baseline="0" dirty="0">
                <a:solidFill>
                  <a:srgbClr val="E64734"/>
                </a:solidFill>
              </a:rPr>
              <a:t>. </a:t>
            </a:r>
            <a:endParaRPr lang="hr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hr" sz="1600" b="0" i="0" u="none" spc="-40" baseline="0" dirty="0">
                <a:solidFill>
                  <a:srgbClr val="01618B"/>
                </a:solidFill>
              </a:rPr>
              <a:t>Mijelom </a:t>
            </a:r>
            <a:r>
              <a:rPr lang="hr" sz="1600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je</a:t>
            </a:r>
            <a:r>
              <a:rPr lang="hr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zloćudna bolest</a:t>
            </a:r>
            <a:r>
              <a:rPr lang="hr" sz="1600" b="0" i="0" u="none" spc="-40" baseline="0" dirty="0">
                <a:solidFill>
                  <a:srgbClr val="01618B"/>
                </a:solidFill>
              </a:rPr>
              <a:t>, </a:t>
            </a:r>
            <a:r>
              <a:rPr lang="hr" sz="1600" spc="-40" dirty="0">
                <a:solidFill>
                  <a:srgbClr val="01618B"/>
                </a:solidFill>
              </a:rPr>
              <a:t>a</a:t>
            </a:r>
            <a:r>
              <a:rPr lang="hr" sz="1600" b="0" i="0" u="none" spc="-40" baseline="0" dirty="0">
                <a:solidFill>
                  <a:srgbClr val="01618B"/>
                </a:solidFill>
              </a:rPr>
              <a:t> </a:t>
            </a:r>
          </a:p>
          <a:p>
            <a:pPr algn="l" rtl="0">
              <a:lnSpc>
                <a:spcPts val="1920"/>
              </a:lnSpc>
            </a:pPr>
            <a:r>
              <a:rPr lang="hr" sz="1600" b="0" i="0" u="none" spc="-40" baseline="0" dirty="0">
                <a:solidFill>
                  <a:srgbClr val="01618B"/>
                </a:solidFill>
              </a:rPr>
              <a:t>amiloidoza AL  to </a:t>
            </a:r>
            <a:r>
              <a:rPr lang="hr" sz="1600" b="1" spc="-40" dirty="0">
                <a:solidFill>
                  <a:srgbClr val="01618B"/>
                </a:solidFill>
                <a:latin typeface="IBM Plex Sans" panose="020B0503050203000203" pitchFamily="34" charset="0"/>
                <a:sym typeface="IBM Plex Sans" panose="020B0503050203000203" pitchFamily="34" charset="0"/>
              </a:rPr>
              <a:t>nije.</a:t>
            </a:r>
            <a:endParaRPr lang="hr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701040" y="5368430"/>
            <a:ext cx="2237409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hr-HR" spc="-40" dirty="0">
                <a:solidFill>
                  <a:srgbClr val="0070C0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</a:t>
            </a:r>
            <a:r>
              <a:rPr lang="hr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12 – 15 %  </a:t>
            </a:r>
          </a:p>
          <a:p>
            <a:pPr algn="l" rtl="0">
              <a:lnSpc>
                <a:spcPts val="2000"/>
              </a:lnSpc>
            </a:pPr>
            <a:r>
              <a:rPr lang="hr" b="0" i="0" u="none" spc="-40" baseline="0" dirty="0">
                <a:solidFill>
                  <a:srgbClr val="01618B"/>
                </a:solidFill>
              </a:rPr>
              <a:t>bolesnika </a:t>
            </a:r>
            <a:br>
              <a:rPr lang="hr" spc="-40" dirty="0">
                <a:solidFill>
                  <a:srgbClr val="01618B"/>
                </a:solidFill>
              </a:rPr>
            </a:br>
            <a:r>
              <a:rPr lang="hr" b="0" i="0" u="none" spc="-40" baseline="0" dirty="0">
                <a:solidFill>
                  <a:srgbClr val="01618B"/>
                </a:solidFill>
              </a:rPr>
              <a:t>s mijelomom </a:t>
            </a:r>
            <a:br>
              <a:rPr lang="hr" spc="-40" dirty="0">
                <a:solidFill>
                  <a:srgbClr val="01618B"/>
                </a:solidFill>
              </a:rPr>
            </a:br>
            <a:r>
              <a:rPr lang="hr" b="0" i="0" u="none" spc="-40" baseline="0" dirty="0">
                <a:solidFill>
                  <a:srgbClr val="01618B"/>
                </a:solidFill>
              </a:rPr>
              <a:t>može nastati i  </a:t>
            </a:r>
          </a:p>
          <a:p>
            <a:pPr algn="l" rtl="0">
              <a:lnSpc>
                <a:spcPts val="2000"/>
              </a:lnSpc>
            </a:pPr>
            <a:r>
              <a:rPr lang="hr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simptomatska </a:t>
            </a:r>
          </a:p>
          <a:p>
            <a:pPr algn="l" rtl="0">
              <a:lnSpc>
                <a:spcPts val="2000"/>
              </a:lnSpc>
            </a:pPr>
            <a:r>
              <a:rPr lang="hr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amiloidoza AL</a:t>
            </a:r>
            <a:r>
              <a:rPr lang="hr" b="0" i="0" u="none" spc="-40" baseline="0" dirty="0">
                <a:solidFill>
                  <a:srgbClr val="01618B"/>
                </a:solidFill>
              </a:rPr>
              <a:t>.</a:t>
            </a:r>
            <a:endParaRPr lang="hr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38384" y="4362471"/>
            <a:ext cx="2201919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hr" sz="1400" b="0" i="0" u="none" spc="-20" baseline="0" dirty="0">
                <a:solidFill>
                  <a:srgbClr val="01618B"/>
                </a:solidFill>
              </a:rPr>
              <a:t>U trenutku psotavljanja dijagnoze do</a:t>
            </a:r>
          </a:p>
          <a:p>
            <a:pPr algn="l" rtl="0">
              <a:lnSpc>
                <a:spcPts val="1680"/>
              </a:lnSpc>
            </a:pPr>
            <a:endParaRPr lang="hr" sz="1400" spc="-20" dirty="0">
              <a:solidFill>
                <a:srgbClr val="01618B"/>
              </a:solidFill>
            </a:endParaRPr>
          </a:p>
          <a:p>
            <a:pPr algn="l" rtl="0">
              <a:lnSpc>
                <a:spcPts val="1680"/>
              </a:lnSpc>
            </a:pPr>
            <a:r>
              <a:rPr lang="hr" sz="1400" b="0" i="0" u="none" spc="-20" baseline="0" dirty="0">
                <a:solidFill>
                  <a:srgbClr val="01618B"/>
                </a:solidFill>
              </a:rPr>
              <a:t> </a:t>
            </a:r>
            <a:r>
              <a:rPr lang="hr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30 % </a:t>
            </a:r>
            <a:r>
              <a:rPr lang="hr" sz="1400" b="0" i="0" u="none" spc="-20" baseline="0" dirty="0">
                <a:solidFill>
                  <a:srgbClr val="01618B"/>
                </a:solidFill>
              </a:rPr>
              <a:t>bolesnika s mijelomom mogu imati </a:t>
            </a:r>
            <a:r>
              <a:rPr lang="hr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sym typeface="IBM Plex Sans" panose="020B0503050203000203" pitchFamily="34" charset="0"/>
              </a:rPr>
              <a:t>a</a:t>
            </a:r>
            <a:r>
              <a:rPr lang="hr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simptomatske naslage amiloidnih bjelančevina u organima.</a:t>
            </a:r>
            <a:r>
              <a:rPr lang="hr" sz="1400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 </a:t>
            </a:r>
            <a:endParaRPr lang="hr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38384" y="6414454"/>
            <a:ext cx="1650206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hr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8 % </a:t>
            </a:r>
          </a:p>
          <a:p>
            <a:pPr algn="l" rtl="0">
              <a:lnSpc>
                <a:spcPts val="1680"/>
              </a:lnSpc>
            </a:pPr>
            <a:r>
              <a:rPr lang="hr" sz="1400" b="0" i="0" u="none" spc="-20" baseline="0" dirty="0">
                <a:solidFill>
                  <a:srgbClr val="01618B"/>
                </a:solidFill>
              </a:rPr>
              <a:t>bolesnika s </a:t>
            </a:r>
          </a:p>
          <a:p>
            <a:pPr algn="l" rtl="0">
              <a:lnSpc>
                <a:spcPts val="1680"/>
              </a:lnSpc>
            </a:pPr>
            <a:r>
              <a:rPr lang="hr-HR" sz="1400" spc="-20" dirty="0">
                <a:solidFill>
                  <a:srgbClr val="01618B"/>
                </a:solidFill>
              </a:rPr>
              <a:t>a</a:t>
            </a:r>
            <a:r>
              <a:rPr lang="hr" sz="1400" b="0" i="0" u="none" spc="-20" baseline="0" dirty="0">
                <a:solidFill>
                  <a:srgbClr val="01618B"/>
                </a:solidFill>
              </a:rPr>
              <a:t>miloidozom AL  </a:t>
            </a:r>
          </a:p>
          <a:p>
            <a:pPr algn="l" rtl="0">
              <a:lnSpc>
                <a:spcPts val="1680"/>
              </a:lnSpc>
            </a:pPr>
            <a:r>
              <a:rPr lang="hr" sz="1400" b="0" i="0" u="none" spc="-20" baseline="0" dirty="0">
                <a:solidFill>
                  <a:srgbClr val="01618B"/>
                </a:solidFill>
              </a:rPr>
              <a:t>može imati simptome prisutne kod mijeloma, a označujemo ih kraticom CRAB.</a:t>
            </a:r>
            <a:endParaRPr lang="hr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hr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r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h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44203" y="6498138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POVEĆANI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KALCIJ U KRVI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r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r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h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11068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ZATAJIVANJE BUBREGA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r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r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h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ANEMIJA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r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hr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hr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KOŠTANE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LEZIJE / BOL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79329" y="9207141"/>
            <a:ext cx="32465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hr" b="0" i="0" u="none" spc="-20" baseline="0" dirty="0">
                <a:solidFill>
                  <a:srgbClr val="01618B"/>
                </a:solidFill>
              </a:rPr>
              <a:t>Često je </a:t>
            </a:r>
            <a:r>
              <a:rPr lang="en-US" b="1" i="0" u="none" spc="-20" baseline="0" dirty="0" err="1">
                <a:solidFill>
                  <a:srgbClr val="C00000"/>
                </a:solidFill>
              </a:rPr>
              <a:t>jednako</a:t>
            </a:r>
            <a:r>
              <a:rPr lang="hr-HR" b="0" i="0" u="none" spc="-20" baseline="0" dirty="0">
                <a:solidFill>
                  <a:srgbClr val="01618B"/>
                </a:solidFill>
              </a:rPr>
              <a:t> </a:t>
            </a:r>
          </a:p>
          <a:p>
            <a:pPr algn="l" rtl="0"/>
            <a:r>
              <a:rPr lang="hr" b="0" i="0" u="none" spc="-20" baseline="0" dirty="0">
                <a:solidFill>
                  <a:srgbClr val="01618B"/>
                </a:solidFill>
              </a:rPr>
              <a:t>liječenje bolesnika s mijelomom i amiloidozom AL. </a:t>
            </a:r>
            <a:endParaRPr lang="hr" spc="-20" dirty="0">
              <a:solidFill>
                <a:srgbClr val="01618B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E6AE3AB-B33C-4078-B025-F57F7A6787F0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hr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hr" sz="1430" b="0" i="0" u="none" spc="-90" baseline="0" dirty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4F16099-102E-42C6-825D-98A8A7E66449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hr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hr" sz="1430" b="0" i="0" u="none" spc="-40" baseline="0" dirty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124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Light</vt:lpstr>
      <vt:lpstr>IBM Plex Sans Condensed SemiBol</vt:lpstr>
      <vt:lpstr>Arial</vt:lpstr>
      <vt:lpstr>IBM Plex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31</cp:revision>
  <dcterms:created xsi:type="dcterms:W3CDTF">2021-10-21T09:19:19Z</dcterms:created>
  <dcterms:modified xsi:type="dcterms:W3CDTF">2022-01-10T12:56:49Z</dcterms:modified>
</cp:coreProperties>
</file>