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3600" b="0" i="0" u="none" spc="-100" baseline="0">
                <a:solidFill>
                  <a:schemeClr val="bg1"/>
                </a:solidFill>
              </a:rPr>
              <a:t>ČO JE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 AMYLOIDÓZA?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822372" y="959002"/>
            <a:ext cx="2084157" cy="12348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sk" sz="2200" b="0" i="0" u="none" spc="-20" baseline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Amyloidóza</a:t>
            </a:r>
            <a:r>
              <a:rPr lang="sk" b="0" i="0" u="none" spc="-20" baseline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sk" sz="1500" b="0" i="0" u="none" baseline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je skupina zriedkavých </a:t>
            </a:r>
          </a:p>
          <a:p>
            <a:pPr algn="l" rtl="0">
              <a:lnSpc>
                <a:spcPts val="1800"/>
              </a:lnSpc>
            </a:pPr>
            <a:r>
              <a:rPr lang="sk" sz="1500" b="0" i="0" u="none" baseline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a závažných ochorení, </a:t>
            </a:r>
          </a:p>
          <a:p>
            <a:pPr algn="l" rtl="0">
              <a:lnSpc>
                <a:spcPts val="1300"/>
              </a:lnSpc>
            </a:pPr>
            <a:r>
              <a:rPr lang="sk" sz="1000" b="0" i="0" u="none" spc="-20" baseline="0">
                <a:solidFill>
                  <a:srgbClr val="035F8C"/>
                </a:solidFill>
              </a:rPr>
              <a:t>pri ktorých sa abnormálny proteín, </a:t>
            </a:r>
            <a:br>
              <a:rPr lang="sk" sz="1000" spc="-20">
                <a:solidFill>
                  <a:srgbClr val="035F8C"/>
                </a:solidFill>
              </a:rPr>
            </a:br>
            <a:r>
              <a:rPr lang="sk" sz="1000" b="0" i="0" u="none" spc="-20" baseline="0">
                <a:solidFill>
                  <a:srgbClr val="035F8C"/>
                </a:solidFill>
              </a:rPr>
              <a:t>známy ako amyloidový proteín, </a:t>
            </a:r>
          </a:p>
          <a:p>
            <a:pPr algn="l" rtl="0">
              <a:lnSpc>
                <a:spcPts val="1300"/>
              </a:lnSpc>
            </a:pPr>
            <a:r>
              <a:rPr lang="sk" sz="1000" b="0" i="0" u="none" spc="-20" baseline="0">
                <a:solidFill>
                  <a:srgbClr val="035F8C"/>
                </a:solidFill>
              </a:rPr>
              <a:t>vytvára v orgánoch a tkanivách.</a:t>
            </a:r>
            <a:endParaRPr lang="sk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731211" y="722250"/>
            <a:ext cx="1673826" cy="11182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sk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AL amyloidóza </a:t>
            </a:r>
            <a:r>
              <a:rPr lang="sk" sz="1200" b="0" i="0" u="none" baseline="0" dirty="0">
                <a:solidFill>
                  <a:srgbClr val="035F8C"/>
                </a:solidFill>
              </a:rPr>
              <a:t>je</a:t>
            </a:r>
          </a:p>
          <a:p>
            <a:pPr algn="l" rtl="0">
              <a:lnSpc>
                <a:spcPts val="2200"/>
              </a:lnSpc>
            </a:pPr>
            <a:r>
              <a:rPr lang="sk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zriedkavé ochorenie</a:t>
            </a:r>
            <a:r>
              <a:rPr lang="sk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sk" sz="1200" b="0" i="0" u="none" spc="-20" baseline="0" dirty="0">
                <a:solidFill>
                  <a:srgbClr val="035F8C"/>
                </a:solidFill>
              </a:rPr>
              <a:t>Avšak, je to </a:t>
            </a:r>
          </a:p>
          <a:p>
            <a:pPr algn="l" rtl="0"/>
            <a:r>
              <a:rPr lang="sk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najbežnejší </a:t>
            </a:r>
            <a:r>
              <a:rPr lang="sk" sz="1200" b="0" i="0" u="none" spc="-20" baseline="0" dirty="0">
                <a:solidFill>
                  <a:srgbClr val="035F8C"/>
                </a:solidFill>
              </a:rPr>
              <a:t>typ </a:t>
            </a:r>
            <a:br>
              <a:rPr lang="sk" sz="1200" spc="-20" dirty="0">
                <a:solidFill>
                  <a:srgbClr val="035F8C"/>
                </a:solidFill>
              </a:rPr>
            </a:br>
            <a:r>
              <a:rPr lang="sk" sz="1200" b="0" i="0" u="none" spc="-20" baseline="0" dirty="0">
                <a:solidFill>
                  <a:srgbClr val="035F8C"/>
                </a:solidFill>
              </a:rPr>
              <a:t>amyloidózy</a:t>
            </a:r>
            <a:r>
              <a:rPr lang="sk" sz="1000" b="0" i="0" u="none" spc="-20" baseline="0" dirty="0">
                <a:solidFill>
                  <a:srgbClr val="035F8C"/>
                </a:solidFill>
              </a:rPr>
              <a:t>.</a:t>
            </a:r>
            <a:endParaRPr lang="sk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568830" y="2454694"/>
            <a:ext cx="192703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sz="1200" b="0" i="0" u="none" baseline="0" dirty="0">
                <a:solidFill>
                  <a:srgbClr val="00618B"/>
                </a:solidFill>
              </a:rPr>
              <a:t>AL amyloidóza </a:t>
            </a:r>
          </a:p>
          <a:p>
            <a:pPr algn="l" rtl="0"/>
            <a:r>
              <a:rPr lang="sk" sz="1200" b="0" i="0" u="none" baseline="0" dirty="0">
                <a:solidFill>
                  <a:srgbClr val="00618B"/>
                </a:solidFill>
              </a:rPr>
              <a:t>vznikne, keď </a:t>
            </a:r>
          </a:p>
          <a:p>
            <a:pPr algn="l" rtl="0"/>
            <a:r>
              <a:rPr lang="sk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abnormálne plazmatické bunky v kostnej dreni</a:t>
            </a:r>
            <a:r>
              <a:rPr lang="sk" sz="1400" b="0" i="0" u="none" baseline="0" dirty="0">
                <a:solidFill>
                  <a:srgbClr val="DB4A36"/>
                </a:solidFill>
              </a:rPr>
              <a:t> </a:t>
            </a:r>
            <a:r>
              <a:rPr lang="sk" sz="1200" b="0" i="0" u="none" baseline="0" dirty="0">
                <a:solidFill>
                  <a:srgbClr val="00618B"/>
                </a:solidFill>
              </a:rPr>
              <a:t>produkujú nesprávne poskladané proteíny ľahkých reťazcov nazývané </a:t>
            </a:r>
          </a:p>
          <a:p>
            <a:pPr algn="l" rtl="0"/>
            <a:r>
              <a:rPr lang="sk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amyloidové proteíny</a:t>
            </a:r>
            <a:r>
              <a:rPr lang="sk" sz="1200" b="0" i="0" u="none" baseline="0" dirty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761616" y="2406384"/>
            <a:ext cx="2790774" cy="1952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Proteíny ľahkých reťazcov </a:t>
            </a:r>
          </a:p>
          <a:p>
            <a:pPr algn="l" rtl="0">
              <a:spcAft>
                <a:spcPts val="300"/>
              </a:spcAft>
            </a:pPr>
            <a:r>
              <a:rPr lang="sk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tvoria súčasť normálnych protilátok (imunoglobulínov), ktoré bojujú proti infekcii. </a:t>
            </a:r>
          </a:p>
          <a:p>
            <a:pPr algn="l" rtl="0">
              <a:lnSpc>
                <a:spcPts val="1300"/>
              </a:lnSpc>
            </a:pPr>
            <a:r>
              <a:rPr lang="sk" sz="1000" b="0" i="0" u="none" spc="-40" baseline="0" dirty="0">
                <a:solidFill>
                  <a:srgbClr val="00618B"/>
                </a:solidFill>
              </a:rPr>
              <a:t>Pri AL amyloidóze sa namiesto tvorby </a:t>
            </a:r>
            <a:br>
              <a:rPr lang="sk" sz="1000" spc="-40" dirty="0">
                <a:solidFill>
                  <a:srgbClr val="00618B"/>
                </a:solidFill>
              </a:rPr>
            </a:br>
            <a:r>
              <a:rPr lang="sk" sz="1000" b="0" i="0" u="none" spc="-40" baseline="0" dirty="0">
                <a:solidFill>
                  <a:srgbClr val="00618B"/>
                </a:solidFill>
              </a:rPr>
              <a:t>normálnych protilátok nesprávne poskladajú, dostanú sa do </a:t>
            </a:r>
            <a:br>
              <a:rPr lang="sk" sz="1000" spc="-40" dirty="0">
                <a:solidFill>
                  <a:srgbClr val="00618B"/>
                </a:solidFill>
              </a:rPr>
            </a:br>
            <a:r>
              <a:rPr lang="sk" sz="1000" b="0" i="0" u="none" spc="-40" baseline="0" dirty="0">
                <a:solidFill>
                  <a:srgbClr val="00618B"/>
                </a:solidFill>
              </a:rPr>
              <a:t>krvného obehu a vytvoria </a:t>
            </a:r>
            <a:r>
              <a:rPr lang="sk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amyloidové</a:t>
            </a:r>
            <a:r>
              <a:rPr lang="sk" sz="1000" b="0" i="0" u="none" spc="-40" baseline="0" dirty="0">
                <a:solidFill>
                  <a:srgbClr val="00618B"/>
                </a:solidFill>
              </a:rPr>
              <a:t> </a:t>
            </a:r>
            <a:br>
              <a:rPr lang="sk" sz="1000" spc="-40" dirty="0">
                <a:solidFill>
                  <a:srgbClr val="00618B"/>
                </a:solidFill>
              </a:rPr>
            </a:br>
            <a:r>
              <a:rPr lang="sk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depozity</a:t>
            </a:r>
            <a:r>
              <a:rPr lang="sk" sz="1000" b="0" i="0" u="none" spc="-40" baseline="0" dirty="0">
                <a:solidFill>
                  <a:srgbClr val="00618B"/>
                </a:solidFill>
              </a:rPr>
              <a:t> v tkanive a životne dôležitých orgánoch </a:t>
            </a:r>
            <a:br>
              <a:rPr lang="sk" sz="1000" spc="-40" dirty="0">
                <a:solidFill>
                  <a:srgbClr val="00618B"/>
                </a:solidFill>
              </a:rPr>
            </a:br>
            <a:r>
              <a:rPr lang="sk" sz="1000" b="0" i="0" u="none" spc="-40" baseline="0" dirty="0">
                <a:solidFill>
                  <a:srgbClr val="00618B"/>
                </a:solidFill>
              </a:rPr>
              <a:t>(ako je srdce, obličky a pečeň). </a:t>
            </a:r>
            <a:endParaRPr lang="sk" sz="10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2037014" y="6454258"/>
            <a:ext cx="173940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sz="12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Pre telo </a:t>
            </a:r>
          </a:p>
          <a:p>
            <a:pPr algn="l" rtl="0">
              <a:lnSpc>
                <a:spcPts val="1800"/>
              </a:lnSpc>
            </a:pPr>
            <a:r>
              <a:rPr lang="sk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je ťažké </a:t>
            </a:r>
          </a:p>
          <a:p>
            <a:pPr algn="l" rtl="0">
              <a:lnSpc>
                <a:spcPts val="1800"/>
              </a:lnSpc>
            </a:pPr>
            <a:r>
              <a:rPr lang="sk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odstrániť </a:t>
            </a:r>
          </a:p>
          <a:p>
            <a:pPr algn="l" rtl="0"/>
            <a:r>
              <a:rPr lang="sk" sz="12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amyloidové depozity. </a:t>
            </a:r>
          </a:p>
          <a:p>
            <a:pPr algn="l" rtl="0"/>
            <a:r>
              <a:rPr lang="sk" sz="1000" b="0" i="0" u="none" baseline="0">
                <a:solidFill>
                  <a:srgbClr val="00618B"/>
                </a:solidFill>
              </a:rPr>
              <a:t>To znamená, že sa môžu hromadiť v orgánoch a tkanivách, čo spôsobuje </a:t>
            </a:r>
            <a:br>
              <a:rPr lang="sk" sz="1000">
                <a:solidFill>
                  <a:srgbClr val="00618B"/>
                </a:solidFill>
              </a:rPr>
            </a:br>
            <a:r>
              <a:rPr lang="sk" sz="1000" b="0" i="0" u="none" baseline="0">
                <a:solidFill>
                  <a:srgbClr val="00618B"/>
                </a:solidFill>
              </a:rPr>
              <a:t>poškodenie a komplikácie.</a:t>
            </a:r>
            <a:endParaRPr lang="sk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09556" y="6442261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sz="14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AL amyloidóza je</a:t>
            </a:r>
          </a:p>
          <a:p>
            <a:pPr algn="l" rtl="0">
              <a:lnSpc>
                <a:spcPts val="2400"/>
              </a:lnSpc>
            </a:pPr>
            <a:r>
              <a:rPr lang="sk" sz="240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heterogénne ochorenie</a:t>
            </a:r>
            <a:r>
              <a:rPr lang="sk" sz="1000" b="0" i="0" u="none" baseline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sk" sz="1000" b="0" i="0" u="none" baseline="0">
                <a:solidFill>
                  <a:srgbClr val="00618B"/>
                </a:solidFill>
              </a:rPr>
              <a:t>Každý pacient s AL amyloidózou </a:t>
            </a:r>
          </a:p>
          <a:p>
            <a:pPr algn="l" rtl="0"/>
            <a:r>
              <a:rPr lang="sk" sz="1000" b="0" i="0" u="none" baseline="0">
                <a:solidFill>
                  <a:srgbClr val="00618B"/>
                </a:solidFill>
              </a:rPr>
              <a:t>má iný vzor ukladania amyloidu a rôzne </a:t>
            </a:r>
          </a:p>
          <a:p>
            <a:pPr algn="l" rtl="0"/>
            <a:r>
              <a:rPr lang="sk" sz="1000" b="0" i="0" u="none" baseline="0">
                <a:solidFill>
                  <a:srgbClr val="00618B"/>
                </a:solidFill>
              </a:rPr>
              <a:t>postihnuté orgány.</a:t>
            </a:r>
            <a:endParaRPr lang="sk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429568" y="8864320"/>
            <a:ext cx="18584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sk" sz="162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Stredný vek </a:t>
            </a:r>
            <a:br>
              <a:rPr lang="sk" sz="1620">
                <a:solidFill>
                  <a:srgbClr val="00618B"/>
                </a:solidFill>
                <a:latin typeface="+mj-lt"/>
              </a:rPr>
            </a:br>
            <a:r>
              <a:rPr lang="sk" sz="1620" b="0" i="0" u="none" baseline="0">
                <a:solidFill>
                  <a:srgbClr val="00618B"/>
                </a:solidFill>
              </a:rPr>
              <a:t>pacientov s AL amyloidózou je</a:t>
            </a:r>
            <a:endParaRPr lang="sk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181</Words>
  <Application>Microsoft Office PowerPoint</Application>
  <PresentationFormat>Benutzerdefiniert</PresentationFormat>
  <Paragraphs>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IBM Plex Sans Condensed SemiBol</vt:lpstr>
      <vt:lpstr>IBM Plex Sans Light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2021-11-05T15:37:08Z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