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 Condensed SemiBol" panose="020B0604020202020204" charset="0"/>
      <p:bold r:id="rId3"/>
    </p:embeddedFont>
    <p:embeddedFont>
      <p:font typeface="IBM Plex Sans Light" panose="020B0403050203000203" pitchFamily="34" charset="0"/>
      <p:regular r:id="rId4"/>
      <p:italic r:id="rId5"/>
    </p:embeddedFont>
  </p:embeddedFontLst>
  <p:custDataLst>
    <p:tags r:id="rId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4A36"/>
    <a:srgbClr val="00618B"/>
    <a:srgbClr val="035F8C"/>
    <a:srgbClr val="E7473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 varScale="1">
        <p:scale>
          <a:sx n="67" d="100"/>
          <a:sy n="67" d="100"/>
        </p:scale>
        <p:origin x="148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4.png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 descr="Background pattern&#10;&#10;Description automatically generated">
            <a:extLst>
              <a:ext uri="{FF2B5EF4-FFF2-40B4-BE49-F238E27FC236}">
                <a16:creationId xmlns:a16="http://schemas.microsoft.com/office/drawing/2014/main" id="{7A77CF5F-3B9B-4836-9E51-C8A79A1B3C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05" y="4428771"/>
            <a:ext cx="6553200" cy="174955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06EC40F-E807-4DDB-B81B-EEE854ECE3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" y="0"/>
            <a:ext cx="7558636" cy="106918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274" y="8871940"/>
            <a:ext cx="2833645" cy="722229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61620" y="358602"/>
            <a:ext cx="6849135" cy="9972675"/>
            <a:chOff x="356819" y="359857"/>
            <a:chExt cx="6849135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196820" y="359860"/>
              <a:ext cx="9134" cy="9542633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93F5C8B-227C-4C72-835E-278E4677E9C9}"/>
              </a:ext>
            </a:extLst>
          </p:cNvPr>
          <p:cNvSpPr txBox="1"/>
          <p:nvPr/>
        </p:nvSpPr>
        <p:spPr>
          <a:xfrm>
            <a:off x="244246" y="287679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20"/>
              </a:lnSpc>
            </a:pPr>
            <a:r>
              <a:rPr lang="no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IMPROVE </a:t>
            </a:r>
          </a:p>
          <a:p>
            <a:pPr algn="l" rtl="0">
              <a:lnSpc>
                <a:spcPts val="1520"/>
              </a:lnSpc>
            </a:pPr>
            <a:r>
              <a:rPr lang="no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DIAGNOSIS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E04755-177E-4103-8D4A-D79B962F2E8A}"/>
              </a:ext>
            </a:extLst>
          </p:cNvPr>
          <p:cNvSpPr txBox="1"/>
          <p:nvPr/>
        </p:nvSpPr>
        <p:spPr>
          <a:xfrm>
            <a:off x="6136108" y="9940550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lnSpc>
                <a:spcPts val="1520"/>
              </a:lnSpc>
            </a:pPr>
            <a:r>
              <a:rPr lang="no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IMPROVE </a:t>
            </a:r>
          </a:p>
          <a:p>
            <a:pPr algn="r" rtl="0">
              <a:lnSpc>
                <a:spcPts val="1520"/>
              </a:lnSpc>
            </a:pPr>
            <a:r>
              <a:rPr lang="no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LIVES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2212459" y="4503245"/>
            <a:ext cx="31111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no" sz="3600" b="0" i="0" u="none" spc="-100" baseline="0">
                <a:solidFill>
                  <a:schemeClr val="bg1"/>
                </a:solidFill>
              </a:rPr>
              <a:t>HVA ER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668015" y="5136900"/>
            <a:ext cx="622238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no" sz="4500" b="0" i="0" u="none" spc="-100" baseline="0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AL-AMYLOIDOSE? </a:t>
            </a:r>
          </a:p>
        </p:txBody>
      </p:sp>
      <p:pic>
        <p:nvPicPr>
          <p:cNvPr id="52" name="Picture 51" descr="A picture containing icon&#10;&#10;Description automatically generated">
            <a:extLst>
              <a:ext uri="{FF2B5EF4-FFF2-40B4-BE49-F238E27FC236}">
                <a16:creationId xmlns:a16="http://schemas.microsoft.com/office/drawing/2014/main" id="{6391B9BF-449C-4122-AC60-BA87DA5924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348" y="5857705"/>
            <a:ext cx="2042164" cy="2566421"/>
          </a:xfrm>
          <a:prstGeom prst="rect">
            <a:avLst/>
          </a:prstGeom>
        </p:spPr>
      </p:pic>
      <p:pic>
        <p:nvPicPr>
          <p:cNvPr id="54" name="Picture 53" descr="A picture containing text&#10;&#10;Description automatically generated">
            <a:extLst>
              <a:ext uri="{FF2B5EF4-FFF2-40B4-BE49-F238E27FC236}">
                <a16:creationId xmlns:a16="http://schemas.microsoft.com/office/drawing/2014/main" id="{1AFB4E0E-077D-4856-9C24-36133E6E7B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571" y="2202812"/>
            <a:ext cx="1767844" cy="2164084"/>
          </a:xfrm>
          <a:prstGeom prst="rect">
            <a:avLst/>
          </a:prstGeom>
        </p:spPr>
      </p:pic>
      <p:pic>
        <p:nvPicPr>
          <p:cNvPr id="56" name="Picture 55" descr="Background pattern&#10;&#10;Description automatically generated">
            <a:extLst>
              <a:ext uri="{FF2B5EF4-FFF2-40B4-BE49-F238E27FC236}">
                <a16:creationId xmlns:a16="http://schemas.microsoft.com/office/drawing/2014/main" id="{C73B31BF-F6CF-4ABF-8217-D1FA504E06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69" y="888227"/>
            <a:ext cx="1112522" cy="1405131"/>
          </a:xfrm>
          <a:prstGeom prst="rect">
            <a:avLst/>
          </a:prstGeom>
        </p:spPr>
      </p:pic>
      <p:pic>
        <p:nvPicPr>
          <p:cNvPr id="58" name="Picture 57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F71D2A00-88BF-4743-B9B0-5DFA6314168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590" y="3415855"/>
            <a:ext cx="536449" cy="816866"/>
          </a:xfrm>
          <a:prstGeom prst="rect">
            <a:avLst/>
          </a:prstGeom>
        </p:spPr>
      </p:pic>
      <p:pic>
        <p:nvPicPr>
          <p:cNvPr id="60" name="Picture 59" descr="Icon&#10;&#10;Description automatically generated">
            <a:extLst>
              <a:ext uri="{FF2B5EF4-FFF2-40B4-BE49-F238E27FC236}">
                <a16:creationId xmlns:a16="http://schemas.microsoft.com/office/drawing/2014/main" id="{C2B0C0E0-D18C-4271-961A-71CCD663373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906" y="2887015"/>
            <a:ext cx="868682" cy="743714"/>
          </a:xfrm>
          <a:prstGeom prst="rect">
            <a:avLst/>
          </a:prstGeom>
        </p:spPr>
      </p:pic>
      <p:pic>
        <p:nvPicPr>
          <p:cNvPr id="62" name="Picture 61" descr="Icon&#10;&#10;Description automatically generated">
            <a:extLst>
              <a:ext uri="{FF2B5EF4-FFF2-40B4-BE49-F238E27FC236}">
                <a16:creationId xmlns:a16="http://schemas.microsoft.com/office/drawing/2014/main" id="{BD3961C9-5013-41EB-96D7-AA59FB9DB21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868" y="2273784"/>
            <a:ext cx="859538" cy="594361"/>
          </a:xfrm>
          <a:prstGeom prst="rect">
            <a:avLst/>
          </a:prstGeom>
        </p:spPr>
      </p:pic>
      <p:pic>
        <p:nvPicPr>
          <p:cNvPr id="66" name="Picture 65" descr="Icon&#10;&#10;Description automatically generated">
            <a:extLst>
              <a:ext uri="{FF2B5EF4-FFF2-40B4-BE49-F238E27FC236}">
                <a16:creationId xmlns:a16="http://schemas.microsoft.com/office/drawing/2014/main" id="{4B55449D-76C5-4546-A49A-3C0F4DACE22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05" y="6104335"/>
            <a:ext cx="1792228" cy="2185420"/>
          </a:xfrm>
          <a:prstGeom prst="rect">
            <a:avLst/>
          </a:prstGeom>
        </p:spPr>
      </p:pic>
      <p:pic>
        <p:nvPicPr>
          <p:cNvPr id="68" name="Picture 67" descr="Icon&#10;&#10;Description automatically generated">
            <a:extLst>
              <a:ext uri="{FF2B5EF4-FFF2-40B4-BE49-F238E27FC236}">
                <a16:creationId xmlns:a16="http://schemas.microsoft.com/office/drawing/2014/main" id="{75F3C333-0F67-4A9E-8FBE-8E37CA52262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562" y="3806101"/>
            <a:ext cx="710185" cy="640081"/>
          </a:xfrm>
          <a:prstGeom prst="rect">
            <a:avLst/>
          </a:prstGeom>
        </p:spPr>
      </p:pic>
      <p:pic>
        <p:nvPicPr>
          <p:cNvPr id="70" name="Picture 69" descr="Icon&#10;&#10;Description automatically generated">
            <a:extLst>
              <a:ext uri="{FF2B5EF4-FFF2-40B4-BE49-F238E27FC236}">
                <a16:creationId xmlns:a16="http://schemas.microsoft.com/office/drawing/2014/main" id="{76670B73-BD5D-4066-BEFA-548F0414EED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307" y="587737"/>
            <a:ext cx="2731014" cy="1783084"/>
          </a:xfrm>
          <a:prstGeom prst="rect">
            <a:avLst/>
          </a:prstGeom>
        </p:spPr>
      </p:pic>
      <p:pic>
        <p:nvPicPr>
          <p:cNvPr id="72" name="Picture 71" descr="Icon&#10;&#10;Description automatically generated">
            <a:extLst>
              <a:ext uri="{FF2B5EF4-FFF2-40B4-BE49-F238E27FC236}">
                <a16:creationId xmlns:a16="http://schemas.microsoft.com/office/drawing/2014/main" id="{7182C691-422E-4873-8210-3C820866A13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009" y="8475624"/>
            <a:ext cx="1514859" cy="1514859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E5D7E676-B2A9-4357-8D9E-BC71B1D67651}"/>
              </a:ext>
            </a:extLst>
          </p:cNvPr>
          <p:cNvSpPr txBox="1"/>
          <p:nvPr/>
        </p:nvSpPr>
        <p:spPr>
          <a:xfrm>
            <a:off x="1822372" y="959002"/>
            <a:ext cx="2084157" cy="123482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>
              <a:lnSpc>
                <a:spcPts val="2200"/>
              </a:lnSpc>
            </a:pPr>
            <a:r>
              <a:rPr lang="no" sz="2200" b="0" i="0" u="none" spc="-20" baseline="0">
                <a:solidFill>
                  <a:srgbClr val="E74733"/>
                </a:solidFill>
                <a:latin typeface="+mj-lt"/>
                <a:ea typeface="+mj-lt"/>
                <a:cs typeface="+mj-lt"/>
                <a:sym typeface="+mj-lt"/>
              </a:rPr>
              <a:t>Amyloidose</a:t>
            </a:r>
            <a:r>
              <a:rPr lang="no" b="0" i="0" u="none" spc="-20" baseline="0">
                <a:solidFill>
                  <a:srgbClr val="E74733"/>
                </a:solidFill>
              </a:rPr>
              <a:t> </a:t>
            </a:r>
          </a:p>
          <a:p>
            <a:pPr algn="l" rtl="0">
              <a:lnSpc>
                <a:spcPts val="1800"/>
              </a:lnSpc>
            </a:pPr>
            <a:r>
              <a:rPr lang="no" sz="1500" b="0" i="0" u="none" baseline="0">
                <a:solidFill>
                  <a:srgbClr val="035F8C"/>
                </a:solidFill>
                <a:latin typeface="+mj-lt"/>
                <a:ea typeface="+mj-lt"/>
                <a:cs typeface="+mj-lt"/>
                <a:sym typeface="+mj-lt"/>
              </a:rPr>
              <a:t>er en gruppe med sjeldne </a:t>
            </a:r>
          </a:p>
          <a:p>
            <a:pPr algn="l" rtl="0">
              <a:lnSpc>
                <a:spcPts val="1800"/>
              </a:lnSpc>
            </a:pPr>
            <a:r>
              <a:rPr lang="no" sz="1500" b="0" i="0" u="none" baseline="0">
                <a:solidFill>
                  <a:srgbClr val="035F8C"/>
                </a:solidFill>
                <a:latin typeface="+mj-lt"/>
                <a:ea typeface="+mj-lt"/>
                <a:cs typeface="+mj-lt"/>
                <a:sym typeface="+mj-lt"/>
              </a:rPr>
              <a:t>og alvorlige sykdommer </a:t>
            </a:r>
          </a:p>
          <a:p>
            <a:pPr algn="l" rtl="0">
              <a:lnSpc>
                <a:spcPts val="1300"/>
              </a:lnSpc>
            </a:pPr>
            <a:r>
              <a:rPr lang="no" sz="1000" b="0" i="0" u="none" spc="-20" baseline="0">
                <a:solidFill>
                  <a:srgbClr val="035F8C"/>
                </a:solidFill>
              </a:rPr>
              <a:t>der et unormalt protein, </a:t>
            </a:r>
            <a:br>
              <a:rPr lang="no" sz="1000" spc="-20">
                <a:solidFill>
                  <a:srgbClr val="035F8C"/>
                </a:solidFill>
              </a:rPr>
            </a:br>
            <a:r>
              <a:rPr lang="no" sz="1000" b="0" i="0" u="none" spc="-20" baseline="0">
                <a:solidFill>
                  <a:srgbClr val="035F8C"/>
                </a:solidFill>
              </a:rPr>
              <a:t>kjent som amyloidprotein, </a:t>
            </a:r>
          </a:p>
          <a:p>
            <a:pPr algn="l" rtl="0">
              <a:lnSpc>
                <a:spcPts val="1300"/>
              </a:lnSpc>
            </a:pPr>
            <a:r>
              <a:rPr lang="no" sz="1000" b="0" i="0" u="none" spc="-20" baseline="0">
                <a:solidFill>
                  <a:srgbClr val="035F8C"/>
                </a:solidFill>
              </a:rPr>
              <a:t>bygges opp i organer og vev.</a:t>
            </a:r>
            <a:endParaRPr lang="no" sz="1000" spc="-20" dirty="0">
              <a:solidFill>
                <a:srgbClr val="035F8C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7C83DE5-1A53-482D-AEB9-73C99655AFC0}"/>
              </a:ext>
            </a:extLst>
          </p:cNvPr>
          <p:cNvSpPr txBox="1"/>
          <p:nvPr/>
        </p:nvSpPr>
        <p:spPr>
          <a:xfrm>
            <a:off x="5522096" y="677475"/>
            <a:ext cx="1673826" cy="11182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>
              <a:lnSpc>
                <a:spcPts val="2200"/>
              </a:lnSpc>
            </a:pPr>
            <a:r>
              <a:rPr lang="no" sz="1200" b="0" i="0" u="none" baseline="0" dirty="0">
                <a:solidFill>
                  <a:srgbClr val="035F8C"/>
                </a:solidFill>
                <a:latin typeface="+mj-lt"/>
                <a:ea typeface="+mj-lt"/>
                <a:cs typeface="+mj-lt"/>
                <a:sym typeface="+mj-lt"/>
              </a:rPr>
              <a:t>AL-amyloidose </a:t>
            </a:r>
            <a:r>
              <a:rPr lang="no" sz="1200" b="0" i="0" u="none" baseline="0" dirty="0">
                <a:solidFill>
                  <a:srgbClr val="035F8C"/>
                </a:solidFill>
              </a:rPr>
              <a:t>er en</a:t>
            </a:r>
          </a:p>
          <a:p>
            <a:pPr algn="l" rtl="0">
              <a:lnSpc>
                <a:spcPts val="2200"/>
              </a:lnSpc>
            </a:pPr>
            <a:r>
              <a:rPr lang="no" sz="2200" b="0" i="0" u="none" spc="-20" baseline="0" dirty="0">
                <a:solidFill>
                  <a:srgbClr val="E74733"/>
                </a:solidFill>
                <a:latin typeface="+mj-lt"/>
                <a:ea typeface="+mj-lt"/>
                <a:cs typeface="+mj-lt"/>
                <a:sym typeface="+mj-lt"/>
              </a:rPr>
              <a:t>sjelden sykdom</a:t>
            </a:r>
            <a:r>
              <a:rPr lang="no" sz="1200" b="0" i="0" u="none" spc="-20" baseline="0" dirty="0">
                <a:solidFill>
                  <a:srgbClr val="035F8C"/>
                </a:solidFill>
              </a:rPr>
              <a:t>.</a:t>
            </a:r>
          </a:p>
          <a:p>
            <a:pPr algn="l" rtl="0"/>
            <a:r>
              <a:rPr lang="no" sz="1200" b="0" i="0" u="none" spc="-20" baseline="0" dirty="0">
                <a:solidFill>
                  <a:srgbClr val="035F8C"/>
                </a:solidFill>
              </a:rPr>
              <a:t>Men det er den </a:t>
            </a:r>
          </a:p>
          <a:p>
            <a:pPr algn="l" rtl="0"/>
            <a:r>
              <a:rPr lang="no" sz="1200" b="0" i="0" u="none" spc="-20" baseline="0" dirty="0">
                <a:solidFill>
                  <a:srgbClr val="035F8C"/>
                </a:solidFill>
                <a:latin typeface="+mj-lt"/>
                <a:ea typeface="+mj-lt"/>
                <a:cs typeface="+mj-lt"/>
                <a:sym typeface="+mj-lt"/>
              </a:rPr>
              <a:t>vanligste </a:t>
            </a:r>
            <a:r>
              <a:rPr lang="no" sz="1200" b="0" i="0" u="none" spc="-20" baseline="0" dirty="0">
                <a:solidFill>
                  <a:srgbClr val="035F8C"/>
                </a:solidFill>
              </a:rPr>
              <a:t>typen </a:t>
            </a:r>
            <a:br>
              <a:rPr lang="no" sz="1200" spc="-20" dirty="0">
                <a:solidFill>
                  <a:srgbClr val="035F8C"/>
                </a:solidFill>
              </a:rPr>
            </a:br>
            <a:r>
              <a:rPr lang="no" sz="1200" b="0" i="0" u="none" spc="-20" baseline="0" dirty="0">
                <a:solidFill>
                  <a:srgbClr val="035F8C"/>
                </a:solidFill>
              </a:rPr>
              <a:t>amyloidose</a:t>
            </a:r>
            <a:r>
              <a:rPr lang="no" sz="1000" b="0" i="0" u="none" spc="-20" baseline="0" dirty="0">
                <a:solidFill>
                  <a:srgbClr val="035F8C"/>
                </a:solidFill>
              </a:rPr>
              <a:t>.</a:t>
            </a:r>
            <a:endParaRPr lang="no" sz="1000" spc="-20" dirty="0">
              <a:solidFill>
                <a:srgbClr val="035F8C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2501FD74-1601-4A4F-AE00-41F52B211239}"/>
              </a:ext>
            </a:extLst>
          </p:cNvPr>
          <p:cNvSpPr txBox="1"/>
          <p:nvPr/>
        </p:nvSpPr>
        <p:spPr>
          <a:xfrm>
            <a:off x="509712" y="2539482"/>
            <a:ext cx="1904832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no" sz="1200" b="0" i="0" u="none" baseline="0" dirty="0">
                <a:solidFill>
                  <a:srgbClr val="00618B"/>
                </a:solidFill>
              </a:rPr>
              <a:t>AL-amyloidose </a:t>
            </a:r>
          </a:p>
          <a:p>
            <a:pPr algn="l" rtl="0"/>
            <a:r>
              <a:rPr lang="no" sz="1200" b="0" i="0" u="none" baseline="0" dirty="0">
                <a:solidFill>
                  <a:srgbClr val="00618B"/>
                </a:solidFill>
              </a:rPr>
              <a:t>oppstår når </a:t>
            </a:r>
          </a:p>
          <a:p>
            <a:pPr algn="l" rtl="0"/>
            <a:r>
              <a:rPr lang="no" sz="1400" b="0" i="0" u="none" baseline="0" dirty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abnormale plasmaceller i benmargen</a:t>
            </a:r>
            <a:r>
              <a:rPr lang="no" sz="1400" b="0" i="0" u="none" baseline="0" dirty="0">
                <a:solidFill>
                  <a:srgbClr val="DB4A36"/>
                </a:solidFill>
              </a:rPr>
              <a:t> </a:t>
            </a:r>
            <a:r>
              <a:rPr lang="no" sz="1200" b="0" i="0" u="none" baseline="0" dirty="0">
                <a:solidFill>
                  <a:srgbClr val="00618B"/>
                </a:solidFill>
              </a:rPr>
              <a:t>produserer misfoldede lettkjedeproteiner som kalles </a:t>
            </a:r>
            <a:r>
              <a:rPr lang="no" sz="1400" b="0" i="0" u="none" baseline="0" dirty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amyloidproteiner</a:t>
            </a:r>
            <a:r>
              <a:rPr lang="no" sz="1200" b="0" i="0" u="none" baseline="0" dirty="0">
                <a:solidFill>
                  <a:srgbClr val="00618B"/>
                </a:solidFill>
              </a:rPr>
              <a:t>.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14410AB-A3F5-453D-960D-8A20E9B7A372}"/>
              </a:ext>
            </a:extLst>
          </p:cNvPr>
          <p:cNvSpPr txBox="1"/>
          <p:nvPr/>
        </p:nvSpPr>
        <p:spPr>
          <a:xfrm>
            <a:off x="3843427" y="2502147"/>
            <a:ext cx="2265308" cy="17862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no" b="0" i="0" u="none" baseline="0" dirty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Lettkjedeproteiner </a:t>
            </a:r>
          </a:p>
          <a:p>
            <a:pPr algn="l" rtl="0">
              <a:spcAft>
                <a:spcPts val="300"/>
              </a:spcAft>
            </a:pPr>
            <a:r>
              <a:rPr lang="no" sz="1200" b="0" i="0" u="none" baseline="0" dirty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utgjør en del av de normale antistoffene (immunoglobuliner) som bekjemper infeksjon. </a:t>
            </a:r>
          </a:p>
          <a:p>
            <a:pPr algn="l" rtl="0">
              <a:lnSpc>
                <a:spcPts val="1300"/>
              </a:lnSpc>
            </a:pPr>
            <a:r>
              <a:rPr lang="no" sz="1000" b="0" i="0" u="none" spc="-40" baseline="0" dirty="0">
                <a:solidFill>
                  <a:srgbClr val="00618B"/>
                </a:solidFill>
              </a:rPr>
              <a:t>I AL-amyloidose, istedenfor å danne </a:t>
            </a:r>
            <a:br>
              <a:rPr lang="no" sz="1000" spc="-40" dirty="0">
                <a:solidFill>
                  <a:srgbClr val="00618B"/>
                </a:solidFill>
              </a:rPr>
            </a:br>
            <a:r>
              <a:rPr lang="no" sz="1000" b="0" i="0" u="none" spc="-40" baseline="0" dirty="0">
                <a:solidFill>
                  <a:srgbClr val="00618B"/>
                </a:solidFill>
              </a:rPr>
              <a:t>normale antistoffer, misfoldes de, går inn </a:t>
            </a:r>
            <a:r>
              <a:rPr lang="no" sz="1000" b="0" i="0" u="none" spc="-40" baseline="0">
                <a:solidFill>
                  <a:srgbClr val="00618B"/>
                </a:solidFill>
              </a:rPr>
              <a:t>i blodstrømmen </a:t>
            </a:r>
            <a:r>
              <a:rPr lang="no" sz="1000" b="0" i="0" u="none" spc="-40" baseline="0" dirty="0">
                <a:solidFill>
                  <a:srgbClr val="00618B"/>
                </a:solidFill>
              </a:rPr>
              <a:t>og danner </a:t>
            </a:r>
            <a:r>
              <a:rPr lang="no" sz="1000" b="0" i="0" u="none" spc="-40" baseline="0" dirty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amyloid</a:t>
            </a:r>
            <a:br>
              <a:rPr lang="no" sz="1000" spc="-40" dirty="0">
                <a:solidFill>
                  <a:srgbClr val="00618B"/>
                </a:solidFill>
              </a:rPr>
            </a:br>
            <a:r>
              <a:rPr lang="no" sz="1000" b="0" i="0" u="none" spc="-40" baseline="0" dirty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avleiringer</a:t>
            </a:r>
            <a:r>
              <a:rPr lang="no" sz="1000" b="0" i="0" u="none" spc="-40" baseline="0" dirty="0">
                <a:solidFill>
                  <a:srgbClr val="00618B"/>
                </a:solidFill>
              </a:rPr>
              <a:t> i vev og vitale organer </a:t>
            </a:r>
            <a:br>
              <a:rPr lang="no" sz="1000" spc="-40" dirty="0">
                <a:solidFill>
                  <a:srgbClr val="00618B"/>
                </a:solidFill>
              </a:rPr>
            </a:br>
            <a:r>
              <a:rPr lang="no" sz="1000" b="0" i="0" u="none" spc="-40" baseline="0" dirty="0">
                <a:solidFill>
                  <a:srgbClr val="00618B"/>
                </a:solidFill>
              </a:rPr>
              <a:t>(som hjerte, nyre og lever). </a:t>
            </a:r>
            <a:endParaRPr lang="no" sz="1000" spc="-40" dirty="0">
              <a:solidFill>
                <a:srgbClr val="00618B"/>
              </a:solidFill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E953DE38-44A5-414F-8E40-5627FE5847B6}"/>
              </a:ext>
            </a:extLst>
          </p:cNvPr>
          <p:cNvSpPr/>
          <p:nvPr/>
        </p:nvSpPr>
        <p:spPr>
          <a:xfrm>
            <a:off x="1423566" y="5086350"/>
            <a:ext cx="4712542" cy="8774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o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3A788915-10FA-4C84-9007-8483E1504EEC}"/>
              </a:ext>
            </a:extLst>
          </p:cNvPr>
          <p:cNvSpPr txBox="1"/>
          <p:nvPr/>
        </p:nvSpPr>
        <p:spPr>
          <a:xfrm>
            <a:off x="2037014" y="6454258"/>
            <a:ext cx="1739401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no" sz="1200" b="0" i="0" u="none" baseline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Kroppen finner det </a:t>
            </a:r>
          </a:p>
          <a:p>
            <a:pPr algn="l" rtl="0">
              <a:lnSpc>
                <a:spcPts val="1800"/>
              </a:lnSpc>
            </a:pPr>
            <a:r>
              <a:rPr lang="no" b="0" i="0" u="none" baseline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vanskelig å </a:t>
            </a:r>
          </a:p>
          <a:p>
            <a:pPr algn="l" rtl="0">
              <a:lnSpc>
                <a:spcPts val="1800"/>
              </a:lnSpc>
            </a:pPr>
            <a:r>
              <a:rPr lang="no" b="0" i="0" u="none" baseline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kvitte seg med </a:t>
            </a:r>
          </a:p>
          <a:p>
            <a:pPr algn="l" rtl="0"/>
            <a:r>
              <a:rPr lang="no" sz="1200" b="0" i="0" u="none" baseline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amyloidavleiringer. </a:t>
            </a:r>
          </a:p>
          <a:p>
            <a:pPr algn="l" rtl="0"/>
            <a:r>
              <a:rPr lang="no" sz="1000" b="0" i="0" u="none" baseline="0">
                <a:solidFill>
                  <a:srgbClr val="00618B"/>
                </a:solidFill>
              </a:rPr>
              <a:t>Dette betyr at de kan akkumuleres i organer og vev, og forårsake </a:t>
            </a:r>
            <a:br>
              <a:rPr lang="no" sz="1000">
                <a:solidFill>
                  <a:srgbClr val="00618B"/>
                </a:solidFill>
              </a:rPr>
            </a:br>
            <a:r>
              <a:rPr lang="no" sz="1000" b="0" i="0" u="none" baseline="0">
                <a:solidFill>
                  <a:srgbClr val="00618B"/>
                </a:solidFill>
              </a:rPr>
              <a:t>skade og komplikasjoner.</a:t>
            </a:r>
            <a:endParaRPr lang="no" sz="1000" dirty="0">
              <a:solidFill>
                <a:srgbClr val="00618B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AEACD68-BE3E-4914-BCCF-EF55B58AB731}"/>
              </a:ext>
            </a:extLst>
          </p:cNvPr>
          <p:cNvSpPr txBox="1"/>
          <p:nvPr/>
        </p:nvSpPr>
        <p:spPr>
          <a:xfrm>
            <a:off x="5009556" y="6442261"/>
            <a:ext cx="2046249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no" sz="1400" b="0" i="0" u="none" baseline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AL-amyloidose er en</a:t>
            </a:r>
          </a:p>
          <a:p>
            <a:pPr algn="l" rtl="0">
              <a:lnSpc>
                <a:spcPts val="2400"/>
              </a:lnSpc>
            </a:pPr>
            <a:r>
              <a:rPr lang="no" sz="2400" b="0" i="0" u="none" baseline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heterogen sykdom</a:t>
            </a:r>
            <a:r>
              <a:rPr lang="no" sz="1000" b="0" i="0" u="none" baseline="0">
                <a:solidFill>
                  <a:srgbClr val="00618B"/>
                </a:solidFill>
              </a:rPr>
              <a:t>. </a:t>
            </a:r>
          </a:p>
          <a:p>
            <a:pPr algn="l" rtl="0"/>
            <a:r>
              <a:rPr lang="no" sz="1000" b="0" i="0" u="none" baseline="0">
                <a:solidFill>
                  <a:srgbClr val="00618B"/>
                </a:solidFill>
              </a:rPr>
              <a:t>Hver pasient med AL-amyloidose </a:t>
            </a:r>
          </a:p>
          <a:p>
            <a:pPr algn="l" rtl="0"/>
            <a:r>
              <a:rPr lang="no" sz="1000" b="0" i="0" u="none" baseline="0">
                <a:solidFill>
                  <a:srgbClr val="00618B"/>
                </a:solidFill>
              </a:rPr>
              <a:t>har et forskjellig mønster med amyloidavleiring og forskjellige </a:t>
            </a:r>
          </a:p>
          <a:p>
            <a:pPr algn="l" rtl="0"/>
            <a:r>
              <a:rPr lang="no" sz="1000" b="0" i="0" u="none" baseline="0">
                <a:solidFill>
                  <a:srgbClr val="00618B"/>
                </a:solidFill>
              </a:rPr>
              <a:t>berørte organer.</a:t>
            </a:r>
            <a:endParaRPr lang="no" sz="1000" dirty="0">
              <a:solidFill>
                <a:srgbClr val="00618B"/>
              </a:solidFill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47602906-AFBF-4C5A-BC60-C9B435CF7FD1}"/>
              </a:ext>
            </a:extLst>
          </p:cNvPr>
          <p:cNvSpPr txBox="1"/>
          <p:nvPr/>
        </p:nvSpPr>
        <p:spPr>
          <a:xfrm>
            <a:off x="429568" y="8864320"/>
            <a:ext cx="1858476" cy="840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/>
            <a:r>
              <a:rPr lang="no" sz="1620" b="0" i="0" u="none" baseline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Medianalderen </a:t>
            </a:r>
            <a:br>
              <a:rPr lang="no" sz="1620">
                <a:solidFill>
                  <a:srgbClr val="00618B"/>
                </a:solidFill>
                <a:latin typeface="+mj-lt"/>
              </a:rPr>
            </a:br>
            <a:r>
              <a:rPr lang="no" sz="1620" b="0" i="0" u="none" baseline="0">
                <a:solidFill>
                  <a:srgbClr val="00618B"/>
                </a:solidFill>
              </a:rPr>
              <a:t>til AL-amyloidosepasienter er</a:t>
            </a:r>
            <a:endParaRPr lang="no" sz="1620" dirty="0">
              <a:solidFill>
                <a:srgbClr val="00618B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168</Words>
  <Application>Microsoft Office PowerPoint</Application>
  <PresentationFormat>Benutzerdefiniert</PresentationFormat>
  <Paragraphs>32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IBM Plex Sans Condensed SemiBol</vt:lpstr>
      <vt:lpstr>IBM Plex Sans Light</vt:lpstr>
      <vt:lpstr>Office Theme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Lucia Garcia</cp:lastModifiedBy>
  <cp:revision>9</cp:revision>
  <dcterms:created xsi:type="dcterms:W3CDTF">2021-10-21T09:19:19Z</dcterms:created>
  <dcterms:modified xsi:type="dcterms:W3CDTF">2021-11-08T16:30:38Z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4ECAD890-80D3-4177-A3EA-B1DD93F49C01</vt:lpwstr>
  </property>
  <property fmtid="{D5CDD505-2E9C-101B-9397-08002B2CF9AE}" pid="3" name="ArticulatePath">
    <vt:lpwstr>06836 MPE - 01 What is AL Amyloidosis v1</vt:lpwstr>
  </property>
</Properties>
</file>