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3600" b="0" i="0" u="none" spc="-100" baseline="0">
                <a:solidFill>
                  <a:schemeClr val="bg1"/>
                </a:solidFill>
              </a:rPr>
              <a:t>¿QUÉ ES LA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AMILOIDOSIS AL?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03432" y="749768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es-es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La amiloidosis</a:t>
            </a:r>
            <a:r>
              <a:rPr lang="es-es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es-es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es un grupo de enfermedades </a:t>
            </a:r>
          </a:p>
          <a:p>
            <a:pPr algn="l" rtl="0">
              <a:lnSpc>
                <a:spcPts val="1800"/>
              </a:lnSpc>
            </a:pPr>
            <a:r>
              <a:rPr lang="es-es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raras y graves </a:t>
            </a:r>
          </a:p>
          <a:p>
            <a:pPr algn="l" rtl="0">
              <a:lnSpc>
                <a:spcPts val="1300"/>
              </a:lnSpc>
            </a:pPr>
            <a:r>
              <a:rPr lang="es-es" sz="1000" b="0" i="0" u="none" spc="-20" baseline="0" dirty="0">
                <a:solidFill>
                  <a:srgbClr val="035F8C"/>
                </a:solidFill>
              </a:rPr>
              <a:t>en las que una proteína anómala, </a:t>
            </a:r>
            <a:br>
              <a:rPr lang="es-es" sz="1000" spc="-20" dirty="0">
                <a:solidFill>
                  <a:srgbClr val="035F8C"/>
                </a:solidFill>
              </a:rPr>
            </a:br>
            <a:r>
              <a:rPr lang="es-es" sz="1000" b="0" i="0" u="none" spc="-20" baseline="0" dirty="0">
                <a:solidFill>
                  <a:srgbClr val="035F8C"/>
                </a:solidFill>
              </a:rPr>
              <a:t>denominada amiloidea, </a:t>
            </a:r>
          </a:p>
          <a:p>
            <a:pPr algn="l" rtl="0">
              <a:lnSpc>
                <a:spcPts val="1300"/>
              </a:lnSpc>
            </a:pPr>
            <a:r>
              <a:rPr lang="es-es" sz="1000" b="0" i="0" u="none" spc="-20" baseline="0" dirty="0">
                <a:solidFill>
                  <a:srgbClr val="035F8C"/>
                </a:solidFill>
              </a:rPr>
              <a:t>se acumula en órganos y tejidos.</a:t>
            </a:r>
            <a:endParaRPr lang="es-es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355098" y="450514"/>
            <a:ext cx="1758710" cy="14003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es-es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La amiloidosis AL </a:t>
            </a:r>
            <a:r>
              <a:rPr lang="es-es" sz="1200" b="0" i="0" u="none" baseline="0" dirty="0">
                <a:solidFill>
                  <a:srgbClr val="035F8C"/>
                </a:solidFill>
              </a:rPr>
              <a:t>es una</a:t>
            </a:r>
          </a:p>
          <a:p>
            <a:pPr algn="l" rtl="0">
              <a:lnSpc>
                <a:spcPts val="2200"/>
              </a:lnSpc>
            </a:pPr>
            <a:r>
              <a:rPr lang="es-es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enfermedad rara</a:t>
            </a:r>
            <a:r>
              <a:rPr lang="es-es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es-es" sz="1200" b="0" i="0" u="none" spc="-20" baseline="0" dirty="0">
                <a:solidFill>
                  <a:srgbClr val="035F8C"/>
                </a:solidFill>
              </a:rPr>
              <a:t>No obstante, es el </a:t>
            </a:r>
          </a:p>
          <a:p>
            <a:pPr algn="l" rtl="0"/>
            <a:r>
              <a:rPr lang="es-es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tipo más común </a:t>
            </a:r>
            <a:r>
              <a:rPr lang="es-es" sz="1200" b="0" i="0" u="none" spc="-20" baseline="0" dirty="0">
                <a:solidFill>
                  <a:srgbClr val="035F8C"/>
                </a:solidFill>
              </a:rPr>
              <a:t>de </a:t>
            </a:r>
            <a:br>
              <a:rPr lang="es-es" sz="1200" spc="-20" dirty="0">
                <a:solidFill>
                  <a:srgbClr val="035F8C"/>
                </a:solidFill>
              </a:rPr>
            </a:br>
            <a:r>
              <a:rPr lang="es-es" sz="1200" b="0" i="0" u="none" spc="-20" baseline="0" dirty="0">
                <a:solidFill>
                  <a:srgbClr val="035F8C"/>
                </a:solidFill>
              </a:rPr>
              <a:t>amiloidosis</a:t>
            </a:r>
            <a:r>
              <a:rPr lang="es-es" sz="1000" b="0" i="0" u="none" spc="-20" baseline="0" dirty="0">
                <a:solidFill>
                  <a:srgbClr val="035F8C"/>
                </a:solidFill>
              </a:rPr>
              <a:t>.</a:t>
            </a:r>
            <a:endParaRPr lang="es-es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618066" y="2504809"/>
            <a:ext cx="17390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</a:rPr>
              <a:t>La amiloidosis AL </a:t>
            </a:r>
          </a:p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</a:rPr>
              <a:t>se da cuando </a:t>
            </a:r>
          </a:p>
          <a:p>
            <a:pPr algn="l" rtl="0"/>
            <a:r>
              <a:rPr lang="es-es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las células anómalas de la médula ósea</a:t>
            </a:r>
            <a:r>
              <a:rPr lang="es-es" sz="1400" b="0" i="0" u="none" baseline="0" dirty="0">
                <a:solidFill>
                  <a:srgbClr val="DB4A36"/>
                </a:solidFill>
              </a:rPr>
              <a:t> </a:t>
            </a:r>
            <a:r>
              <a:rPr lang="es-es" sz="1200" b="0" i="0" u="none" baseline="0" dirty="0">
                <a:solidFill>
                  <a:srgbClr val="00618B"/>
                </a:solidFill>
              </a:rPr>
              <a:t>producen cadenas ligeras mal plegadas, denominadas </a:t>
            </a:r>
          </a:p>
          <a:p>
            <a:pPr algn="l" rtl="0"/>
            <a:r>
              <a:rPr lang="es-es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proteínas amiloideas</a:t>
            </a:r>
            <a:r>
              <a:rPr lang="es-es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43427" y="2502147"/>
            <a:ext cx="2265308" cy="1786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Las cadenas ligeras </a:t>
            </a:r>
          </a:p>
          <a:p>
            <a:pPr algn="l" rtl="0">
              <a:spcAft>
                <a:spcPts val="300"/>
              </a:spcAft>
            </a:pPr>
            <a:r>
              <a:rPr lang="es-es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forman parte de los anticuerpos normales (inmunoglobulinas) que combaten la infección. </a:t>
            </a:r>
          </a:p>
          <a:p>
            <a:pPr algn="l" rtl="0">
              <a:lnSpc>
                <a:spcPts val="1300"/>
              </a:lnSpc>
            </a:pPr>
            <a:r>
              <a:rPr lang="es-es" sz="1000" b="0" i="0" u="none" spc="-40" baseline="0" dirty="0">
                <a:solidFill>
                  <a:srgbClr val="00618B"/>
                </a:solidFill>
              </a:rPr>
              <a:t>En la amiloidosis AL, en lugar de formar </a:t>
            </a:r>
            <a:br>
              <a:rPr lang="es-es" sz="1000" spc="-40" dirty="0">
                <a:solidFill>
                  <a:srgbClr val="00618B"/>
                </a:solidFill>
              </a:rPr>
            </a:br>
            <a:r>
              <a:rPr lang="es-es" sz="1000" b="0" i="0" u="none" spc="-40" baseline="0" dirty="0">
                <a:solidFill>
                  <a:srgbClr val="00618B"/>
                </a:solidFill>
              </a:rPr>
              <a:t>anticuerpos normales, se pliegan mal, </a:t>
            </a:r>
            <a:br>
              <a:rPr lang="es-es" sz="1000" spc="-40" dirty="0">
                <a:solidFill>
                  <a:srgbClr val="00618B"/>
                </a:solidFill>
              </a:rPr>
            </a:br>
            <a:r>
              <a:rPr lang="es-es" sz="1000" b="0" i="0" u="none" spc="-40" baseline="0" dirty="0">
                <a:solidFill>
                  <a:srgbClr val="00618B"/>
                </a:solidFill>
              </a:rPr>
              <a:t>entran en la sangre y forman </a:t>
            </a:r>
            <a:r>
              <a:rPr lang="es-es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depósitos</a:t>
            </a:r>
            <a:r>
              <a:rPr lang="es-es" sz="1000" b="0" i="0" u="none" spc="-40" baseline="0" dirty="0">
                <a:solidFill>
                  <a:srgbClr val="00618B"/>
                </a:solidFill>
              </a:rPr>
              <a:t> </a:t>
            </a:r>
            <a:br>
              <a:rPr lang="es-es" sz="1000" spc="-40" dirty="0">
                <a:solidFill>
                  <a:srgbClr val="00618B"/>
                </a:solidFill>
              </a:rPr>
            </a:br>
            <a:r>
              <a:rPr lang="es-es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amiloideos</a:t>
            </a:r>
            <a:r>
              <a:rPr lang="es-es" sz="1000" b="0" i="0" u="none" spc="-40" baseline="0" dirty="0">
                <a:solidFill>
                  <a:srgbClr val="00618B"/>
                </a:solidFill>
              </a:rPr>
              <a:t> en los tejidos y órganos vitales (p. ej., corazón, riñón e hígado). </a:t>
            </a:r>
            <a:endParaRPr lang="es-es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05451" y="6262048"/>
            <a:ext cx="17394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 cuerpo </a:t>
            </a:r>
          </a:p>
          <a:p>
            <a:pPr algn="l" rtl="0">
              <a:lnSpc>
                <a:spcPts val="1800"/>
              </a:lnSpc>
            </a:pPr>
            <a:r>
              <a:rPr lang="es-es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le cuesta </a:t>
            </a:r>
          </a:p>
          <a:p>
            <a:pPr algn="l" rtl="0">
              <a:lnSpc>
                <a:spcPts val="1800"/>
              </a:lnSpc>
            </a:pPr>
            <a:r>
              <a:rPr lang="es-es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eliminar </a:t>
            </a:r>
          </a:p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los depósitos amiloideos. </a:t>
            </a:r>
          </a:p>
          <a:p>
            <a:pPr algn="l" rtl="0"/>
            <a:r>
              <a:rPr lang="es-es" sz="1000" b="0" i="0" u="none" baseline="0" dirty="0">
                <a:solidFill>
                  <a:srgbClr val="00618B"/>
                </a:solidFill>
              </a:rPr>
              <a:t>Es decir, que pueden acumularse en los órganos y tejidos, provocando </a:t>
            </a:r>
            <a:br>
              <a:rPr lang="es-es" sz="1000" dirty="0">
                <a:solidFill>
                  <a:srgbClr val="00618B"/>
                </a:solidFill>
              </a:rPr>
            </a:br>
            <a:r>
              <a:rPr lang="es-es" sz="1000" b="0" i="0" u="none" baseline="0" dirty="0">
                <a:solidFill>
                  <a:srgbClr val="00618B"/>
                </a:solidFill>
              </a:rPr>
              <a:t>daños y complicaciones.</a:t>
            </a:r>
            <a:endParaRPr lang="es-es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14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La amiloidosis AL es una</a:t>
            </a:r>
          </a:p>
          <a:p>
            <a:pPr algn="l" rtl="0">
              <a:lnSpc>
                <a:spcPts val="2400"/>
              </a:lnSpc>
            </a:pPr>
            <a:r>
              <a:rPr lang="es-es" sz="240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enfermedad heterogénea</a:t>
            </a:r>
            <a:r>
              <a:rPr lang="es-es" sz="1000" b="0" i="0" u="none" baseline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es-es" sz="1000" b="0" i="0" u="none" baseline="0">
                <a:solidFill>
                  <a:srgbClr val="00618B"/>
                </a:solidFill>
              </a:rPr>
              <a:t>Cada paciente de amiloidosis AL </a:t>
            </a:r>
          </a:p>
          <a:p>
            <a:pPr algn="l" rtl="0"/>
            <a:r>
              <a:rPr lang="es-es" sz="1000" b="0" i="0" u="none" baseline="0">
                <a:solidFill>
                  <a:srgbClr val="00618B"/>
                </a:solidFill>
              </a:rPr>
              <a:t>presenta un patrón distinto de depósitos amiloideos y diferentes </a:t>
            </a:r>
          </a:p>
          <a:p>
            <a:pPr algn="l" rtl="0"/>
            <a:r>
              <a:rPr lang="es-es" sz="1000" b="0" i="0" u="none" baseline="0">
                <a:solidFill>
                  <a:srgbClr val="00618B"/>
                </a:solidFill>
              </a:rPr>
              <a:t>órganos afectados.</a:t>
            </a:r>
            <a:endParaRPr lang="es-es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348920" y="8864320"/>
            <a:ext cx="1939124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s" sz="1620" b="0" i="0" u="none" baseline="0" dirty="0">
                <a:solidFill>
                  <a:srgbClr val="00618B"/>
                </a:solidFill>
              </a:rPr>
              <a:t>La </a:t>
            </a:r>
            <a:r>
              <a:rPr lang="es-es" sz="162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edad media </a:t>
            </a:r>
            <a:br>
              <a:rPr lang="es-es" sz="1620" dirty="0">
                <a:solidFill>
                  <a:srgbClr val="00618B"/>
                </a:solidFill>
                <a:latin typeface="+mj-lt"/>
              </a:rPr>
            </a:br>
            <a:r>
              <a:rPr lang="es-es" sz="1620" b="0" i="0" u="none" baseline="0" dirty="0">
                <a:solidFill>
                  <a:srgbClr val="00618B"/>
                </a:solidFill>
              </a:rPr>
              <a:t>de los pacientes de amiloidosis AL es</a:t>
            </a:r>
            <a:endParaRPr lang="es-es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206</Words>
  <Application>Microsoft Office PowerPoint</Application>
  <PresentationFormat>Benutzerdefiniert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IBM Plex Sans Light</vt:lpstr>
      <vt:lpstr>IBM Plex Sans Condensed SemiBol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2021-11-05T15:23:45Z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