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200" d="100"/>
          <a:sy n="200" d="100"/>
        </p:scale>
        <p:origin x="720" y="-8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07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3600" b="0" i="0" u="none" spc="-100" baseline="0" dirty="0">
                <a:solidFill>
                  <a:schemeClr val="bg1"/>
                </a:solidFill>
              </a:rPr>
              <a:t>ШТО Е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4500" b="0" i="0" u="none" spc="-100" baseline="0" dirty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АЛ АМИЛОИДОЗАТА?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758" y="5855774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878" y="565182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822374" y="878416"/>
            <a:ext cx="1976494" cy="14015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mk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Амилоидозата</a:t>
            </a:r>
            <a:r>
              <a:rPr lang="mk" b="0" i="0" u="none" spc="-20" baseline="0" dirty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mk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е група на ретки </a:t>
            </a:r>
          </a:p>
          <a:p>
            <a:pPr algn="l" rtl="0">
              <a:lnSpc>
                <a:spcPts val="1800"/>
              </a:lnSpc>
            </a:pPr>
            <a:r>
              <a:rPr lang="mk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и сериозни болести </a:t>
            </a:r>
          </a:p>
          <a:p>
            <a:pPr algn="l" rtl="0">
              <a:lnSpc>
                <a:spcPts val="1300"/>
              </a:lnSpc>
            </a:pPr>
            <a:r>
              <a:rPr lang="mk" sz="1000" b="0" i="0" u="none" spc="-20" baseline="0" dirty="0">
                <a:solidFill>
                  <a:srgbClr val="035F8C"/>
                </a:solidFill>
              </a:rPr>
              <a:t>со абнормален протеин, </a:t>
            </a:r>
            <a:br>
              <a:rPr lang="mk" sz="1000" spc="-20" dirty="0">
                <a:solidFill>
                  <a:srgbClr val="035F8C"/>
                </a:solidFill>
              </a:rPr>
            </a:br>
            <a:r>
              <a:rPr lang="mk" sz="1000" b="0" i="0" u="none" spc="-20" baseline="0" dirty="0">
                <a:solidFill>
                  <a:srgbClr val="035F8C"/>
                </a:solidFill>
              </a:rPr>
              <a:t>познат како амилоид протеин, </a:t>
            </a:r>
          </a:p>
          <a:p>
            <a:pPr algn="l" rtl="0">
              <a:lnSpc>
                <a:spcPts val="1300"/>
              </a:lnSpc>
            </a:pPr>
            <a:r>
              <a:rPr lang="mk" sz="1000" b="0" i="0" u="none" spc="-20" baseline="0" dirty="0">
                <a:solidFill>
                  <a:srgbClr val="035F8C"/>
                </a:solidFill>
              </a:rPr>
              <a:t>којшто се наталожува во органи</a:t>
            </a:r>
          </a:p>
          <a:p>
            <a:pPr algn="l" rtl="0">
              <a:lnSpc>
                <a:spcPts val="1300"/>
              </a:lnSpc>
            </a:pPr>
            <a:r>
              <a:rPr lang="mk" sz="1000" b="0" i="0" u="none" spc="-20" baseline="0" dirty="0">
                <a:solidFill>
                  <a:srgbClr val="035F8C"/>
                </a:solidFill>
              </a:rPr>
              <a:t>и ткива.</a:t>
            </a:r>
            <a:endParaRPr lang="mk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464004" y="759561"/>
            <a:ext cx="1673826" cy="11182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mk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АЛ амилоидозата </a:t>
            </a:r>
            <a:r>
              <a:rPr lang="mk" sz="1200" b="0" i="0" u="none" baseline="0" dirty="0">
                <a:solidFill>
                  <a:srgbClr val="035F8C"/>
                </a:solidFill>
              </a:rPr>
              <a:t>е</a:t>
            </a:r>
          </a:p>
          <a:p>
            <a:pPr algn="l" rtl="0">
              <a:lnSpc>
                <a:spcPts val="2200"/>
              </a:lnSpc>
            </a:pPr>
            <a:r>
              <a:rPr lang="mk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ретка болест</a:t>
            </a:r>
            <a:r>
              <a:rPr lang="mk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mk" sz="1200" b="0" i="0" u="none" spc="-20" baseline="0" dirty="0">
                <a:solidFill>
                  <a:srgbClr val="035F8C"/>
                </a:solidFill>
              </a:rPr>
              <a:t>Меѓутоа, ова е </a:t>
            </a:r>
          </a:p>
          <a:p>
            <a:pPr algn="l" rtl="0"/>
            <a:r>
              <a:rPr lang="mk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најчестиот </a:t>
            </a:r>
            <a:r>
              <a:rPr lang="mk" sz="1200" b="0" i="0" u="none" spc="-20" baseline="0" dirty="0">
                <a:solidFill>
                  <a:srgbClr val="035F8C"/>
                </a:solidFill>
              </a:rPr>
              <a:t>тип </a:t>
            </a:r>
            <a:br>
              <a:rPr lang="mk" sz="1200" spc="-20" dirty="0">
                <a:solidFill>
                  <a:srgbClr val="035F8C"/>
                </a:solidFill>
              </a:rPr>
            </a:br>
            <a:r>
              <a:rPr lang="mk" sz="1200" b="0" i="0" u="none" spc="-20" baseline="0" dirty="0">
                <a:solidFill>
                  <a:srgbClr val="035F8C"/>
                </a:solidFill>
              </a:rPr>
              <a:t>амилоидоза</a:t>
            </a:r>
            <a:r>
              <a:rPr lang="mk" sz="1000" b="0" i="0" u="none" spc="-20" baseline="0" dirty="0">
                <a:solidFill>
                  <a:srgbClr val="035F8C"/>
                </a:solidFill>
              </a:rPr>
              <a:t>.</a:t>
            </a:r>
            <a:endParaRPr lang="mk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618066" y="2584554"/>
            <a:ext cx="1739017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sz="1100" b="0" i="0" u="none" baseline="0" dirty="0">
                <a:solidFill>
                  <a:srgbClr val="00618B"/>
                </a:solidFill>
              </a:rPr>
              <a:t>АЛ амилоидоза </a:t>
            </a:r>
          </a:p>
          <a:p>
            <a:pPr algn="l" rtl="0"/>
            <a:r>
              <a:rPr lang="mk" sz="1100" b="0" i="0" u="none" baseline="0" dirty="0">
                <a:solidFill>
                  <a:srgbClr val="00618B"/>
                </a:solidFill>
              </a:rPr>
              <a:t>се појавува кога </a:t>
            </a:r>
          </a:p>
          <a:p>
            <a:pPr algn="l" rtl="0"/>
            <a:r>
              <a:rPr lang="mk" sz="12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абнормалните плазма клетки во коскената срж</a:t>
            </a:r>
            <a:r>
              <a:rPr lang="mk" sz="1200" b="0" i="0" u="none" baseline="0" dirty="0">
                <a:solidFill>
                  <a:srgbClr val="DB4A36"/>
                </a:solidFill>
              </a:rPr>
              <a:t> </a:t>
            </a:r>
            <a:r>
              <a:rPr lang="mk" sz="1100" b="0" i="0" u="none" baseline="0" dirty="0">
                <a:solidFill>
                  <a:srgbClr val="00618B"/>
                </a:solidFill>
              </a:rPr>
              <a:t>произведуваат погрешно преклопени протеини со лесен синџир наречени </a:t>
            </a:r>
          </a:p>
          <a:p>
            <a:pPr algn="l" rtl="0"/>
            <a:r>
              <a:rPr lang="mk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амилоидни протеини</a:t>
            </a:r>
            <a:r>
              <a:rPr lang="mk" sz="1100" b="0" i="0" u="none" baseline="0" dirty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773262" y="2367118"/>
            <a:ext cx="2396787" cy="198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Протеините со лесен синџир </a:t>
            </a:r>
          </a:p>
          <a:p>
            <a:pPr algn="l" rtl="0">
              <a:spcAft>
                <a:spcPts val="300"/>
              </a:spcAft>
            </a:pPr>
            <a:r>
              <a:rPr lang="mk" sz="105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се дел од нормалните антитела (имуноглобулини) коишто се борат против инфекции. </a:t>
            </a:r>
          </a:p>
          <a:p>
            <a:pPr algn="l" rtl="0">
              <a:lnSpc>
                <a:spcPts val="1300"/>
              </a:lnSpc>
            </a:pPr>
            <a:r>
              <a:rPr lang="mk" sz="800" b="0" i="0" u="none" spc="-40" baseline="0" dirty="0">
                <a:solidFill>
                  <a:srgbClr val="00618B"/>
                </a:solidFill>
              </a:rPr>
              <a:t>Кај АЛ амилоидозата, наместо да се формираат </a:t>
            </a:r>
            <a:br>
              <a:rPr lang="mk" sz="800" spc="-40" dirty="0">
                <a:solidFill>
                  <a:srgbClr val="00618B"/>
                </a:solidFill>
              </a:rPr>
            </a:br>
            <a:r>
              <a:rPr lang="mk" sz="800" b="0" i="0" u="none" spc="-40" baseline="0" dirty="0">
                <a:solidFill>
                  <a:srgbClr val="00618B"/>
                </a:solidFill>
              </a:rPr>
              <a:t>нормални антитела, тие се преклопуваат, влегуваат </a:t>
            </a:r>
            <a:br>
              <a:rPr lang="mk" sz="800" spc="-40" dirty="0">
                <a:solidFill>
                  <a:srgbClr val="00618B"/>
                </a:solidFill>
              </a:rPr>
            </a:br>
            <a:r>
              <a:rPr lang="mk" sz="800" b="0" i="0" u="none" spc="-40" baseline="0" dirty="0">
                <a:solidFill>
                  <a:srgbClr val="00618B"/>
                </a:solidFill>
              </a:rPr>
              <a:t>во крвотокот и формираат </a:t>
            </a:r>
            <a:r>
              <a:rPr lang="mk" sz="8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депозити од</a:t>
            </a:r>
            <a:r>
              <a:rPr lang="mk" sz="800" b="0" i="0" u="none" spc="-40" baseline="0" dirty="0">
                <a:solidFill>
                  <a:srgbClr val="00618B"/>
                </a:solidFill>
              </a:rPr>
              <a:t> </a:t>
            </a:r>
            <a:br>
              <a:rPr lang="mk" sz="800" spc="-40" dirty="0">
                <a:solidFill>
                  <a:srgbClr val="00618B"/>
                </a:solidFill>
              </a:rPr>
            </a:br>
            <a:r>
              <a:rPr lang="mk" sz="8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амилоид</a:t>
            </a:r>
            <a:r>
              <a:rPr lang="mk" sz="800" b="0" i="0" u="none" spc="-40" baseline="0" dirty="0">
                <a:solidFill>
                  <a:srgbClr val="00618B"/>
                </a:solidFill>
              </a:rPr>
              <a:t> во ткивата и виталните органи </a:t>
            </a:r>
            <a:br>
              <a:rPr lang="mk" sz="800" spc="-40" dirty="0">
                <a:solidFill>
                  <a:srgbClr val="00618B"/>
                </a:solidFill>
              </a:rPr>
            </a:br>
            <a:r>
              <a:rPr lang="mk" sz="800" b="0" i="0" u="none" spc="-40" baseline="0" dirty="0">
                <a:solidFill>
                  <a:srgbClr val="00618B"/>
                </a:solidFill>
              </a:rPr>
              <a:t>(како на пример во срцето, бубрезите и црниот дроб). </a:t>
            </a:r>
            <a:endParaRPr lang="mk" sz="8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mk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2297492" y="6171018"/>
            <a:ext cx="16002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На телото му е </a:t>
            </a:r>
          </a:p>
          <a:p>
            <a:pPr algn="l" rtl="0">
              <a:lnSpc>
                <a:spcPts val="1800"/>
              </a:lnSpc>
            </a:pPr>
            <a:r>
              <a:rPr lang="mk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тешко да </a:t>
            </a:r>
          </a:p>
          <a:p>
            <a:pPr algn="l" rtl="0">
              <a:lnSpc>
                <a:spcPts val="1800"/>
              </a:lnSpc>
            </a:pPr>
            <a:r>
              <a:rPr lang="mk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ги исчисти </a:t>
            </a:r>
          </a:p>
          <a:p>
            <a:pPr algn="l" rtl="0"/>
            <a:r>
              <a:rPr lang="mk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амилоидните депозити. </a:t>
            </a:r>
          </a:p>
          <a:p>
            <a:pPr algn="l" rtl="0"/>
            <a:r>
              <a:rPr lang="mk" sz="1000" b="0" i="0" u="none" baseline="0" dirty="0">
                <a:solidFill>
                  <a:srgbClr val="00618B"/>
                </a:solidFill>
              </a:rPr>
              <a:t>Тоа значи дека може </a:t>
            </a:r>
          </a:p>
          <a:p>
            <a:pPr algn="l" rtl="0"/>
            <a:r>
              <a:rPr lang="mk" sz="1000" b="0" i="0" u="none" baseline="0" dirty="0">
                <a:solidFill>
                  <a:srgbClr val="00618B"/>
                </a:solidFill>
              </a:rPr>
              <a:t>да се акумулираат во органите и ткивата, а </a:t>
            </a:r>
          </a:p>
          <a:p>
            <a:pPr algn="l" rtl="0"/>
            <a:r>
              <a:rPr lang="mk" sz="1000" b="0" i="0" u="none" baseline="0" dirty="0">
                <a:solidFill>
                  <a:srgbClr val="00618B"/>
                </a:solidFill>
              </a:rPr>
              <a:t>со тоа предизвикуваат </a:t>
            </a:r>
            <a:br>
              <a:rPr lang="mk" sz="1000" dirty="0">
                <a:solidFill>
                  <a:srgbClr val="00618B"/>
                </a:solidFill>
              </a:rPr>
            </a:br>
            <a:r>
              <a:rPr lang="mk" sz="1000" b="0" i="0" u="none" baseline="0" dirty="0">
                <a:solidFill>
                  <a:srgbClr val="00618B"/>
                </a:solidFill>
              </a:rPr>
              <a:t>оштетување и компликации.</a:t>
            </a:r>
            <a:endParaRPr lang="mk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43264" y="6369544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АЛ амилоидозата е</a:t>
            </a:r>
          </a:p>
          <a:p>
            <a:pPr algn="l" rtl="0">
              <a:lnSpc>
                <a:spcPts val="2400"/>
              </a:lnSpc>
            </a:pPr>
            <a:r>
              <a:rPr lang="mk" sz="2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хетерогена болест</a:t>
            </a:r>
            <a:r>
              <a:rPr lang="mk" sz="1000" b="0" i="0" u="none" baseline="0" dirty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mk" sz="1000" b="0" i="0" u="none" baseline="0" dirty="0">
                <a:solidFill>
                  <a:srgbClr val="00618B"/>
                </a:solidFill>
              </a:rPr>
              <a:t>Секој пациент со АЛ амилоидоза има различна шема на таложење амилоид </a:t>
            </a:r>
          </a:p>
          <a:p>
            <a:pPr algn="l" rtl="0"/>
            <a:r>
              <a:rPr lang="mk" sz="1000" b="0" i="0" u="none" baseline="0" dirty="0">
                <a:solidFill>
                  <a:srgbClr val="00618B"/>
                </a:solidFill>
              </a:rPr>
              <a:t>и различни зафатени органи.</a:t>
            </a:r>
            <a:endParaRPr lang="mk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429568" y="8864320"/>
            <a:ext cx="18584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mk" sz="1620" b="0" i="0" u="none" baseline="0">
                <a:solidFill>
                  <a:srgbClr val="00618B"/>
                </a:solidFill>
              </a:rPr>
              <a:t>Просечната </a:t>
            </a:r>
            <a:r>
              <a:rPr lang="mk" sz="162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возраст </a:t>
            </a:r>
            <a:br>
              <a:rPr lang="mk" sz="1620">
                <a:solidFill>
                  <a:srgbClr val="00618B"/>
                </a:solidFill>
                <a:latin typeface="+mj-lt"/>
              </a:rPr>
            </a:br>
            <a:r>
              <a:rPr lang="mk" sz="1620" b="0" i="0" u="none" baseline="0">
                <a:solidFill>
                  <a:srgbClr val="00618B"/>
                </a:solidFill>
              </a:rPr>
              <a:t>на пациентите со АЛ амилоидоза е</a:t>
            </a:r>
            <a:endParaRPr lang="mk" sz="1620" dirty="0">
              <a:solidFill>
                <a:srgbClr val="0061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197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IBM Plex Sans Light</vt:lpstr>
      <vt:lpstr>Arial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PC</cp:lastModifiedBy>
  <cp:revision>9</cp:revision>
  <dcterms:created xsi:type="dcterms:W3CDTF">2021-10-21T09:19:19Z</dcterms:created>
  <dcterms:modified xsi:type="dcterms:W3CDTF">2021-11-04T21:23:09Z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