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60" r:id="rId2"/>
  </p:sldIdLst>
  <p:sldSz cx="15240000" cy="8572500"/>
  <p:notesSz cx="6858000" cy="9144000"/>
  <p:embeddedFontLst>
    <p:embeddedFont>
      <p:font typeface="IBM Plex Sans" panose="020B0503050203000203" pitchFamily="34" charset="0"/>
      <p:regular r:id="rId3"/>
      <p:bold r:id="rId4"/>
    </p:embeddedFont>
    <p:embeddedFont>
      <p:font typeface="IBM Plex Sans Condensed SemiBol" panose="020B0706050203000203" pitchFamily="34" charset="0"/>
      <p:bold r:id="rId5"/>
    </p:embeddedFont>
    <p:embeddedFont>
      <p:font typeface="IBM Plex Sans Light" panose="020B0403050203000203" pitchFamily="34" charset="0"/>
      <p:regular r:id="rId6"/>
    </p:embeddedFont>
  </p:embeddedFontLst>
  <p:custDataLst>
    <p:tags r:id="rId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  <a:srgbClr val="368280"/>
    <a:srgbClr val="E09551"/>
    <a:srgbClr val="EE7668"/>
    <a:srgbClr val="05628D"/>
    <a:srgbClr val="9954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7" autoAdjust="0"/>
    <p:restoredTop sz="94660"/>
  </p:normalViewPr>
  <p:slideViewPr>
    <p:cSldViewPr snapToGrid="0">
      <p:cViewPr varScale="1">
        <p:scale>
          <a:sx n="45" d="100"/>
          <a:sy n="45" d="100"/>
        </p:scale>
        <p:origin x="60" y="2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ableStyles" Target="tableStyles.xml"/><Relationship Id="rId5" Type="http://schemas.openxmlformats.org/officeDocument/2006/relationships/font" Target="fonts/font3.fntdata"/><Relationship Id="rId10" Type="http://schemas.openxmlformats.org/officeDocument/2006/relationships/theme" Target="theme/theme1.xml"/><Relationship Id="rId4" Type="http://schemas.openxmlformats.org/officeDocument/2006/relationships/font" Target="fonts/font2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1402954"/>
            <a:ext cx="11430000" cy="2984500"/>
          </a:xfrm>
        </p:spPr>
        <p:txBody>
          <a:bodyPr anchor="b"/>
          <a:lstStyle>
            <a:lvl1pPr algn="ctr">
              <a:defRPr sz="7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4502547"/>
            <a:ext cx="11430000" cy="2069703"/>
          </a:xfrm>
        </p:spPr>
        <p:txBody>
          <a:bodyPr/>
          <a:lstStyle>
            <a:lvl1pPr marL="0" indent="0" algn="ctr">
              <a:buNone/>
              <a:defRPr sz="3000"/>
            </a:lvl1pPr>
            <a:lvl2pPr marL="571500" indent="0" algn="ctr">
              <a:buNone/>
              <a:defRPr sz="2500"/>
            </a:lvl2pPr>
            <a:lvl3pPr marL="1143000" indent="0" algn="ctr">
              <a:buNone/>
              <a:defRPr sz="2250"/>
            </a:lvl3pPr>
            <a:lvl4pPr marL="1714500" indent="0" algn="ctr">
              <a:buNone/>
              <a:defRPr sz="2000"/>
            </a:lvl4pPr>
            <a:lvl5pPr marL="2286000" indent="0" algn="ctr">
              <a:buNone/>
              <a:defRPr sz="2000"/>
            </a:lvl5pPr>
            <a:lvl6pPr marL="2857500" indent="0" algn="ctr">
              <a:buNone/>
              <a:defRPr sz="2000"/>
            </a:lvl6pPr>
            <a:lvl7pPr marL="3429000" indent="0" algn="ctr">
              <a:buNone/>
              <a:defRPr sz="2000"/>
            </a:lvl7pPr>
            <a:lvl8pPr marL="4000500" indent="0" algn="ctr">
              <a:buNone/>
              <a:defRPr sz="2000"/>
            </a:lvl8pPr>
            <a:lvl9pPr marL="45720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179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015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813" y="2137173"/>
            <a:ext cx="13144500" cy="3565921"/>
          </a:xfrm>
        </p:spPr>
        <p:txBody>
          <a:bodyPr anchor="b"/>
          <a:lstStyle>
            <a:lvl1pPr>
              <a:defRPr sz="7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813" y="5736829"/>
            <a:ext cx="13144500" cy="1875234"/>
          </a:xfrm>
        </p:spPr>
        <p:txBody>
          <a:bodyPr/>
          <a:lstStyle>
            <a:lvl1pPr marL="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1pPr>
            <a:lvl2pPr marL="57150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14300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3pPr>
            <a:lvl4pPr marL="1714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286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2857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429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000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4572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2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47750" y="2282031"/>
            <a:ext cx="6477000" cy="5439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15250" y="2282031"/>
            <a:ext cx="6477000" cy="5439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601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5" y="456407"/>
            <a:ext cx="13144500" cy="16569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9736" y="2101454"/>
            <a:ext cx="6447234" cy="1029890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500" indent="0">
              <a:buNone/>
              <a:defRPr sz="2500" b="1"/>
            </a:lvl2pPr>
            <a:lvl3pPr marL="1143000" indent="0">
              <a:buNone/>
              <a:defRPr sz="2250" b="1"/>
            </a:lvl3pPr>
            <a:lvl4pPr marL="1714500" indent="0">
              <a:buNone/>
              <a:defRPr sz="2000" b="1"/>
            </a:lvl4pPr>
            <a:lvl5pPr marL="2286000" indent="0">
              <a:buNone/>
              <a:defRPr sz="2000" b="1"/>
            </a:lvl5pPr>
            <a:lvl6pPr marL="2857500" indent="0">
              <a:buNone/>
              <a:defRPr sz="2000" b="1"/>
            </a:lvl6pPr>
            <a:lvl7pPr marL="3429000" indent="0">
              <a:buNone/>
              <a:defRPr sz="2000" b="1"/>
            </a:lvl7pPr>
            <a:lvl8pPr marL="4000500" indent="0">
              <a:buNone/>
              <a:defRPr sz="2000" b="1"/>
            </a:lvl8pPr>
            <a:lvl9pPr marL="4572000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9736" y="3131344"/>
            <a:ext cx="6447234" cy="46057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715250" y="2101454"/>
            <a:ext cx="6478985" cy="1029890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500" indent="0">
              <a:buNone/>
              <a:defRPr sz="2500" b="1"/>
            </a:lvl2pPr>
            <a:lvl3pPr marL="1143000" indent="0">
              <a:buNone/>
              <a:defRPr sz="2250" b="1"/>
            </a:lvl3pPr>
            <a:lvl4pPr marL="1714500" indent="0">
              <a:buNone/>
              <a:defRPr sz="2000" b="1"/>
            </a:lvl4pPr>
            <a:lvl5pPr marL="2286000" indent="0">
              <a:buNone/>
              <a:defRPr sz="2000" b="1"/>
            </a:lvl5pPr>
            <a:lvl6pPr marL="2857500" indent="0">
              <a:buNone/>
              <a:defRPr sz="2000" b="1"/>
            </a:lvl6pPr>
            <a:lvl7pPr marL="3429000" indent="0">
              <a:buNone/>
              <a:defRPr sz="2000" b="1"/>
            </a:lvl7pPr>
            <a:lvl8pPr marL="4000500" indent="0">
              <a:buNone/>
              <a:defRPr sz="2000" b="1"/>
            </a:lvl8pPr>
            <a:lvl9pPr marL="4572000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715250" y="3131344"/>
            <a:ext cx="6478985" cy="46057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493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126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040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6" y="571500"/>
            <a:ext cx="4915296" cy="200025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8985" y="1234282"/>
            <a:ext cx="7715250" cy="6092031"/>
          </a:xfrm>
        </p:spPr>
        <p:txBody>
          <a:bodyPr/>
          <a:lstStyle>
            <a:lvl1pPr>
              <a:defRPr sz="4000"/>
            </a:lvl1pPr>
            <a:lvl2pPr>
              <a:defRPr sz="35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736" y="2571750"/>
            <a:ext cx="4915296" cy="4764485"/>
          </a:xfrm>
        </p:spPr>
        <p:txBody>
          <a:bodyPr/>
          <a:lstStyle>
            <a:lvl1pPr marL="0" indent="0">
              <a:buNone/>
              <a:defRPr sz="2000"/>
            </a:lvl1pPr>
            <a:lvl2pPr marL="571500" indent="0">
              <a:buNone/>
              <a:defRPr sz="1750"/>
            </a:lvl2pPr>
            <a:lvl3pPr marL="1143000" indent="0">
              <a:buNone/>
              <a:defRPr sz="1500"/>
            </a:lvl3pPr>
            <a:lvl4pPr marL="1714500" indent="0">
              <a:buNone/>
              <a:defRPr sz="1250"/>
            </a:lvl4pPr>
            <a:lvl5pPr marL="2286000" indent="0">
              <a:buNone/>
              <a:defRPr sz="1250"/>
            </a:lvl5pPr>
            <a:lvl6pPr marL="2857500" indent="0">
              <a:buNone/>
              <a:defRPr sz="1250"/>
            </a:lvl6pPr>
            <a:lvl7pPr marL="3429000" indent="0">
              <a:buNone/>
              <a:defRPr sz="1250"/>
            </a:lvl7pPr>
            <a:lvl8pPr marL="4000500" indent="0">
              <a:buNone/>
              <a:defRPr sz="1250"/>
            </a:lvl8pPr>
            <a:lvl9pPr marL="4572000" indent="0">
              <a:buNone/>
              <a:defRPr sz="1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446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6" y="571500"/>
            <a:ext cx="4915296" cy="200025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78985" y="1234282"/>
            <a:ext cx="7715250" cy="6092031"/>
          </a:xfrm>
        </p:spPr>
        <p:txBody>
          <a:bodyPr anchor="t"/>
          <a:lstStyle>
            <a:lvl1pPr marL="0" indent="0">
              <a:buNone/>
              <a:defRPr sz="4000"/>
            </a:lvl1pPr>
            <a:lvl2pPr marL="571500" indent="0">
              <a:buNone/>
              <a:defRPr sz="3500"/>
            </a:lvl2pPr>
            <a:lvl3pPr marL="1143000" indent="0">
              <a:buNone/>
              <a:defRPr sz="3000"/>
            </a:lvl3pPr>
            <a:lvl4pPr marL="1714500" indent="0">
              <a:buNone/>
              <a:defRPr sz="2500"/>
            </a:lvl4pPr>
            <a:lvl5pPr marL="2286000" indent="0">
              <a:buNone/>
              <a:defRPr sz="2500"/>
            </a:lvl5pPr>
            <a:lvl6pPr marL="2857500" indent="0">
              <a:buNone/>
              <a:defRPr sz="2500"/>
            </a:lvl6pPr>
            <a:lvl7pPr marL="3429000" indent="0">
              <a:buNone/>
              <a:defRPr sz="2500"/>
            </a:lvl7pPr>
            <a:lvl8pPr marL="4000500" indent="0">
              <a:buNone/>
              <a:defRPr sz="2500"/>
            </a:lvl8pPr>
            <a:lvl9pPr marL="4572000" indent="0">
              <a:buNone/>
              <a:defRPr sz="2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736" y="2571750"/>
            <a:ext cx="4915296" cy="4764485"/>
          </a:xfrm>
        </p:spPr>
        <p:txBody>
          <a:bodyPr/>
          <a:lstStyle>
            <a:lvl1pPr marL="0" indent="0">
              <a:buNone/>
              <a:defRPr sz="2000"/>
            </a:lvl1pPr>
            <a:lvl2pPr marL="571500" indent="0">
              <a:buNone/>
              <a:defRPr sz="1750"/>
            </a:lvl2pPr>
            <a:lvl3pPr marL="1143000" indent="0">
              <a:buNone/>
              <a:defRPr sz="1500"/>
            </a:lvl3pPr>
            <a:lvl4pPr marL="1714500" indent="0">
              <a:buNone/>
              <a:defRPr sz="1250"/>
            </a:lvl4pPr>
            <a:lvl5pPr marL="2286000" indent="0">
              <a:buNone/>
              <a:defRPr sz="1250"/>
            </a:lvl5pPr>
            <a:lvl6pPr marL="2857500" indent="0">
              <a:buNone/>
              <a:defRPr sz="1250"/>
            </a:lvl6pPr>
            <a:lvl7pPr marL="3429000" indent="0">
              <a:buNone/>
              <a:defRPr sz="1250"/>
            </a:lvl7pPr>
            <a:lvl8pPr marL="4000500" indent="0">
              <a:buNone/>
              <a:defRPr sz="1250"/>
            </a:lvl8pPr>
            <a:lvl9pPr marL="4572000" indent="0">
              <a:buNone/>
              <a:defRPr sz="1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420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687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906125" y="456406"/>
            <a:ext cx="3286125" cy="726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47750" y="456406"/>
            <a:ext cx="9667875" cy="726479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807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7750" y="456407"/>
            <a:ext cx="13144500" cy="16569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7750" y="2282031"/>
            <a:ext cx="13144500" cy="5439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7750" y="7945438"/>
            <a:ext cx="34290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48250" y="7945438"/>
            <a:ext cx="51435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3250" y="7945438"/>
            <a:ext cx="34290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371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143000" rtl="0" eaLnBrk="1" latinLnBrk="0" hangingPunct="1">
        <a:lnSpc>
          <a:spcPct val="90000"/>
        </a:lnSpc>
        <a:spcBef>
          <a:spcPct val="0"/>
        </a:spcBef>
        <a:buNone/>
        <a:defRPr sz="5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1143000" rtl="0" eaLnBrk="1" latinLnBrk="0" hangingPunct="1">
        <a:lnSpc>
          <a:spcPct val="90000"/>
        </a:lnSpc>
        <a:spcBef>
          <a:spcPts val="1250"/>
        </a:spcBef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57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28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2000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571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3143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6pPr>
      <a:lvl7pPr marL="3714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7pPr>
      <a:lvl8pPr marL="4286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8pPr>
      <a:lvl9pPr marL="4857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714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2857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6pPr>
      <a:lvl7pPr marL="3429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7pPr>
      <a:lvl8pPr marL="4000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8pPr>
      <a:lvl9pPr marL="4572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E7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71" y="615804"/>
            <a:ext cx="7570108" cy="1656954"/>
          </a:xfrm>
        </p:spPr>
        <p:txBody>
          <a:bodyPr>
            <a:noAutofit/>
          </a:bodyPr>
          <a:lstStyle/>
          <a:p>
            <a:pPr algn="l" rtl="0"/>
            <a:r>
              <a:rPr sz="6000" b="0" i="0" u="none" baseline="0" lang="es-es">
                <a:solidFill>
                  <a:schemeClr val="bg1"/>
                </a:solidFill>
              </a:rPr>
              <a:t>¿QUÉ ES LA </a:t>
            </a:r>
            <a:br>
              <a:rPr sz="6000" lang="es-es">
                <a:solidFill>
                  <a:schemeClr val="bg1"/>
                </a:solidFill>
              </a:rPr>
            </a:br>
            <a:r>
              <a:rPr sz="6000" b="0" i="0" u="none" baseline="0" lang="es-es">
                <a:solidFill>
                  <a:schemeClr val="bg1"/>
                </a:solidFill>
              </a:rPr>
              <a:t>AMILOIDOSIS AL?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3596" y="2444782"/>
            <a:ext cx="8064635" cy="5439173"/>
          </a:xfrm>
        </p:spPr>
        <p:txBody>
          <a:bodyPr>
            <a:noAutofit/>
          </a:bodyPr>
          <a:lstStyle/>
          <a:p>
            <a:pPr marL="0" indent="0" algn="l" rtl="0">
              <a:lnSpc>
                <a:spcPts val="4700"/>
              </a:lnSpc>
              <a:spcBef>
                <a:spcPts val="0"/>
              </a:spcBef>
              <a:buNone/>
            </a:pPr>
            <a:r>
              <a:rPr sz="4100" spc="-20" b="0" i="0" u="none" baseline="0" lang="es-es">
                <a:solidFill>
                  <a:schemeClr val="bg1"/>
                </a:solidFill>
              </a:rPr>
              <a:t>La amiloidosis AL es una enfermedad muy rara. Se produce cuando el plasma celular de la médula ósea genera cadenas ligeras mal plegadas llamadas </a:t>
            </a:r>
            <a:r>
              <a:rPr sz="4100" spc="-20" b="0" i="0" u="none" baseline="0" lang="es-es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proteínas amiloideas</a:t>
            </a:r>
            <a:r>
              <a:rPr sz="4100" spc="-20" b="0" i="0" u="none" baseline="0" lang="es-es">
                <a:solidFill>
                  <a:schemeClr val="bg1"/>
                </a:solidFill>
              </a:rPr>
              <a:t>, las cuales entran en la sangre </a:t>
            </a:r>
            <a:br>
              <a:rPr sz="4100" spc="-20" lang="es-es">
                <a:solidFill>
                  <a:schemeClr val="bg1"/>
                </a:solidFill>
              </a:rPr>
            </a:br>
            <a:r>
              <a:rPr sz="4100" spc="-20" b="0" i="0" u="none" baseline="0" lang="es-es">
                <a:solidFill>
                  <a:schemeClr val="bg1"/>
                </a:solidFill>
              </a:rPr>
              <a:t>y forman depósitos amiloideos en los tejidos y órganos, lo que causa complicaciones.</a:t>
            </a:r>
            <a:endParaRPr lang="es-es" sz="4100" b="1" spc="-20" dirty="0">
              <a:solidFill>
                <a:schemeClr val="bg1"/>
              </a:solidFill>
              <a:latin typeface="IBM Plex Sans" panose="020B0503050203000203" pitchFamily="34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7" cy="512432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DFD1C98-1C3A-4689-96E7-B88BD553D5DF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2813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FDB06E2-93E2-4539-87FF-FBCAD7C9B592}"/>
              </a:ext>
            </a:extLst>
          </p:cNvPr>
          <p:cNvSpPr txBox="1"/>
          <p:nvPr/>
        </p:nvSpPr>
        <p:spPr>
          <a:xfrm>
            <a:off x="8925286" y="5355005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2175"/>
              </a:lnSpc>
            </a:pPr>
            <a:r>
              <a:rPr sz="2175" spc="-20" b="0" i="0" u="none" baseline="0" lang="es-es">
                <a:solidFill>
                  <a:schemeClr val="bg1"/>
                </a:solidFill>
              </a:rPr>
              <a:t>IMPROVE </a:t>
            </a:r>
          </a:p>
          <a:p>
            <a:pPr algn="l" rtl="0">
              <a:lnSpc>
                <a:spcPts val="2175"/>
              </a:lnSpc>
            </a:pPr>
            <a:r>
              <a:rPr sz="2175" spc="-20" b="0" i="0" u="none" baseline="0" lang="es-es">
                <a:solidFill>
                  <a:schemeClr val="bg1"/>
                </a:solidFill>
              </a:rPr>
              <a:t>DIAGNOSIS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BE6BF68-8DF3-4D36-B9F3-1120E69F000B}"/>
              </a:ext>
            </a:extLst>
          </p:cNvPr>
          <p:cNvSpPr txBox="1"/>
          <p:nvPr/>
        </p:nvSpPr>
        <p:spPr>
          <a:xfrm>
            <a:off x="13352506" y="7771029"/>
            <a:ext cx="17579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lnSpc>
                <a:spcPts val="2175"/>
              </a:lnSpc>
            </a:pPr>
            <a:r>
              <a:rPr sz="2175" spc="-20" b="0" i="0" u="none" baseline="0" lang="es-es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IMPROVE </a:t>
            </a:r>
          </a:p>
          <a:p>
            <a:pPr algn="r" rtl="0">
              <a:lnSpc>
                <a:spcPts val="2175"/>
              </a:lnSpc>
            </a:pPr>
            <a:r>
              <a:rPr sz="2175" spc="-20" b="0" i="0" u="none" baseline="0" lang="es-es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LIVES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EF05CD8-9708-4C21-BAB2-A1B7814514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A86B59D-9E99-4AD4-B191-F9F7E6BE038B}"/>
              </a:ext>
            </a:extLst>
          </p:cNvPr>
          <p:cNvCxnSpPr/>
          <p:nvPr/>
        </p:nvCxnSpPr>
        <p:spPr>
          <a:xfrm>
            <a:off x="10229850" y="5416550"/>
            <a:ext cx="4775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EEB467D-6AAB-4A9E-A081-1BE36A120AD6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51879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1B33E6A-63C6-44A5-88F6-429562D05363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6328DBA-5AF7-4A78-92DA-0E47A88BC3D5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91318138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178</TotalTime>
  <Words>56</Words>
  <Application>Microsoft Office PowerPoint</Application>
  <PresentationFormat>Custom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IBM Plex Sans</vt:lpstr>
      <vt:lpstr>IBM Plex Sans Light</vt:lpstr>
      <vt:lpstr>IBM Plex Sans Condensed SemiBol</vt:lpstr>
      <vt:lpstr>Office Theme</vt:lpstr>
      <vt:lpstr>WHAT IS  AL AMYLOIDOSIS?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DID YOU KNOW?...</dc:title>
  <dc:creator>Studio Omnia</dc:creator>
  <cp:lastModifiedBy>Colin Campbell</cp:lastModifiedBy>
  <cp:revision>15</cp:revision>
  <dcterms:created xsi:type="dcterms:W3CDTF">2021-09-23T09:01:50Z</dcterms:created>
  <dcterms:modified xsi:type="dcterms:W3CDTF">2021-10-22T09:26:22Z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17B04A36-A28A-4289-8658-64BC597EE967</vt:lpwstr>
  </property>
  <property fmtid="{D5CDD505-2E9C-101B-9397-08002B2CF9AE}" pid="3" name="ArticulatePath">
    <vt:lpwstr>06836 MPE - 02 What is AL Amyloidosis (Short) v1</vt:lpwstr>
  </property>
</Properties>
</file>