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 Condensed SemiBol" panose="020B0604020202020204" charset="0"/>
      <p:bold r:id="rId3"/>
    </p:embeddedFont>
    <p:embeddedFont>
      <p:font typeface="IBM Plex Sans Light" panose="020B0403050203000203" pitchFamily="34" charset="0"/>
      <p:regular r:id="rId4"/>
    </p:embeddedFont>
  </p:embeddedFontLst>
  <p:custDataLst>
    <p:tags r:id="rId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55" d="100"/>
          <a:sy n="55" d="100"/>
        </p:scale>
        <p:origin x="283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png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7A77CF5F-3B9B-4836-9E51-C8A79A1B3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4428771"/>
            <a:ext cx="6553200" cy="174955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06EC40F-E807-4DDB-B81B-EEE854ECE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274" y="8871940"/>
            <a:ext cx="2833645" cy="72222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61620" y="358602"/>
            <a:ext cx="6849135" cy="9972675"/>
            <a:chOff x="356819" y="359857"/>
            <a:chExt cx="6849135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96820" y="359860"/>
              <a:ext cx="9134" cy="9542633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nl-n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nl-n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nl-n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nl-n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2212459" y="4503245"/>
            <a:ext cx="3111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nl-nl" sz="3600" b="0" i="0" u="none" spc="-100" baseline="0">
                <a:solidFill>
                  <a:schemeClr val="bg1"/>
                </a:solidFill>
              </a:rPr>
              <a:t>WAT IS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668015" y="5136900"/>
            <a:ext cx="622238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nl-nl" sz="4500" b="0" i="0" u="none" spc="-10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AL AMYLOÏDOSE? </a:t>
            </a:r>
          </a:p>
        </p:txBody>
      </p:sp>
      <p:pic>
        <p:nvPicPr>
          <p:cNvPr id="52" name="Picture 51" descr="A picture containing icon&#10;&#10;Description automatically generated">
            <a:extLst>
              <a:ext uri="{FF2B5EF4-FFF2-40B4-BE49-F238E27FC236}">
                <a16:creationId xmlns:a16="http://schemas.microsoft.com/office/drawing/2014/main" id="{6391B9BF-449C-4122-AC60-BA87DA5924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348" y="5857705"/>
            <a:ext cx="2042164" cy="2566421"/>
          </a:xfrm>
          <a:prstGeom prst="rect">
            <a:avLst/>
          </a:prstGeom>
        </p:spPr>
      </p:pic>
      <p:pic>
        <p:nvPicPr>
          <p:cNvPr id="54" name="Picture 53" descr="A picture containing text&#10;&#10;Description automatically generated">
            <a:extLst>
              <a:ext uri="{FF2B5EF4-FFF2-40B4-BE49-F238E27FC236}">
                <a16:creationId xmlns:a16="http://schemas.microsoft.com/office/drawing/2014/main" id="{1AFB4E0E-077D-4856-9C24-36133E6E7B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571" y="2202812"/>
            <a:ext cx="1767844" cy="2164084"/>
          </a:xfrm>
          <a:prstGeom prst="rect">
            <a:avLst/>
          </a:prstGeom>
        </p:spPr>
      </p:pic>
      <p:pic>
        <p:nvPicPr>
          <p:cNvPr id="56" name="Picture 55" descr="Background pattern&#10;&#10;Description automatically generated">
            <a:extLst>
              <a:ext uri="{FF2B5EF4-FFF2-40B4-BE49-F238E27FC236}">
                <a16:creationId xmlns:a16="http://schemas.microsoft.com/office/drawing/2014/main" id="{C73B31BF-F6CF-4ABF-8217-D1FA504E06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69" y="888227"/>
            <a:ext cx="1112522" cy="1405131"/>
          </a:xfrm>
          <a:prstGeom prst="rect">
            <a:avLst/>
          </a:prstGeom>
        </p:spPr>
      </p:pic>
      <p:pic>
        <p:nvPicPr>
          <p:cNvPr id="58" name="Picture 57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F71D2A00-88BF-4743-B9B0-5DFA631416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590" y="3415855"/>
            <a:ext cx="536449" cy="816866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C2B0C0E0-D18C-4271-961A-71CCD66337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906" y="2887015"/>
            <a:ext cx="868682" cy="743714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BD3961C9-5013-41EB-96D7-AA59FB9DB2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868" y="2273784"/>
            <a:ext cx="859538" cy="594361"/>
          </a:xfrm>
          <a:prstGeom prst="rect">
            <a:avLst/>
          </a:prstGeom>
        </p:spPr>
      </p:pic>
      <p:pic>
        <p:nvPicPr>
          <p:cNvPr id="66" name="Picture 65" descr="Icon&#10;&#10;Description automatically generated">
            <a:extLst>
              <a:ext uri="{FF2B5EF4-FFF2-40B4-BE49-F238E27FC236}">
                <a16:creationId xmlns:a16="http://schemas.microsoft.com/office/drawing/2014/main" id="{4B55449D-76C5-4546-A49A-3C0F4DACE2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6104335"/>
            <a:ext cx="1792228" cy="2185420"/>
          </a:xfrm>
          <a:prstGeom prst="rect">
            <a:avLst/>
          </a:prstGeom>
        </p:spPr>
      </p:pic>
      <p:pic>
        <p:nvPicPr>
          <p:cNvPr id="68" name="Picture 67" descr="Icon&#10;&#10;Description automatically generated">
            <a:extLst>
              <a:ext uri="{FF2B5EF4-FFF2-40B4-BE49-F238E27FC236}">
                <a16:creationId xmlns:a16="http://schemas.microsoft.com/office/drawing/2014/main" id="{75F3C333-0F67-4A9E-8FBE-8E37CA5226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62" y="3806101"/>
            <a:ext cx="710185" cy="640081"/>
          </a:xfrm>
          <a:prstGeom prst="rect">
            <a:avLst/>
          </a:prstGeom>
        </p:spPr>
      </p:pic>
      <p:pic>
        <p:nvPicPr>
          <p:cNvPr id="70" name="Picture 69" descr="Icon&#10;&#10;Description automatically generated">
            <a:extLst>
              <a:ext uri="{FF2B5EF4-FFF2-40B4-BE49-F238E27FC236}">
                <a16:creationId xmlns:a16="http://schemas.microsoft.com/office/drawing/2014/main" id="{76670B73-BD5D-4066-BEFA-548F0414EE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307" y="587737"/>
            <a:ext cx="2731014" cy="1783084"/>
          </a:xfrm>
          <a:prstGeom prst="rect">
            <a:avLst/>
          </a:prstGeom>
        </p:spPr>
      </p:pic>
      <p:pic>
        <p:nvPicPr>
          <p:cNvPr id="72" name="Picture 71" descr="Icon&#10;&#10;Description automatically generated">
            <a:extLst>
              <a:ext uri="{FF2B5EF4-FFF2-40B4-BE49-F238E27FC236}">
                <a16:creationId xmlns:a16="http://schemas.microsoft.com/office/drawing/2014/main" id="{7182C691-422E-4873-8210-3C820866A1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009" y="8475624"/>
            <a:ext cx="1514859" cy="1514859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803432" y="718462"/>
            <a:ext cx="2084157" cy="12348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>
              <a:lnSpc>
                <a:spcPts val="2200"/>
              </a:lnSpc>
            </a:pPr>
            <a:r>
              <a:rPr lang="nl-nl" sz="2200" b="0" i="0" u="none" spc="-20" baseline="0" dirty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Amyloïdose</a:t>
            </a:r>
            <a:r>
              <a:rPr lang="nl-nl" b="0" i="0" u="none" spc="-20" baseline="0" dirty="0">
                <a:solidFill>
                  <a:srgbClr val="E74733"/>
                </a:solidFill>
              </a:rPr>
              <a:t> </a:t>
            </a:r>
          </a:p>
          <a:p>
            <a:pPr algn="l" rtl="0">
              <a:lnSpc>
                <a:spcPts val="1800"/>
              </a:lnSpc>
            </a:pPr>
            <a:r>
              <a:rPr lang="nl-nl" sz="15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is een groep van zeldzame </a:t>
            </a:r>
          </a:p>
          <a:p>
            <a:pPr algn="l" rtl="0">
              <a:lnSpc>
                <a:spcPts val="1800"/>
              </a:lnSpc>
            </a:pPr>
            <a:r>
              <a:rPr lang="nl-nl" sz="15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en ernstige ziekten </a:t>
            </a:r>
          </a:p>
          <a:p>
            <a:pPr algn="l" rtl="0">
              <a:lnSpc>
                <a:spcPts val="1300"/>
              </a:lnSpc>
            </a:pPr>
            <a:r>
              <a:rPr lang="nl-nl" sz="1000" b="0" i="0" u="none" spc="-20" baseline="0" dirty="0">
                <a:solidFill>
                  <a:srgbClr val="035F8C"/>
                </a:solidFill>
              </a:rPr>
              <a:t>waarbij een afwijkend eiwit, </a:t>
            </a:r>
            <a:br>
              <a:rPr lang="nl-nl" sz="1000" spc="-20" dirty="0">
                <a:solidFill>
                  <a:srgbClr val="035F8C"/>
                </a:solidFill>
              </a:rPr>
            </a:br>
            <a:r>
              <a:rPr lang="nl-nl" sz="1000" b="0" i="0" u="none" spc="-20" baseline="0" dirty="0">
                <a:solidFill>
                  <a:srgbClr val="035F8C"/>
                </a:solidFill>
              </a:rPr>
              <a:t>bekend als het amyloïde-eiwit, </a:t>
            </a:r>
          </a:p>
          <a:p>
            <a:pPr algn="l" rtl="0">
              <a:lnSpc>
                <a:spcPts val="1300"/>
              </a:lnSpc>
            </a:pPr>
            <a:r>
              <a:rPr lang="nl-nl" sz="1000" b="0" i="0" u="none" spc="-20" baseline="0" dirty="0">
                <a:solidFill>
                  <a:srgbClr val="035F8C"/>
                </a:solidFill>
              </a:rPr>
              <a:t>zich opstapelt in organen en weefsel.</a:t>
            </a:r>
            <a:endParaRPr lang="nl-nl" sz="1000" spc="-20" dirty="0">
              <a:solidFill>
                <a:srgbClr val="035F8C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7C83DE5-1A53-482D-AEB9-73C99655AFC0}"/>
              </a:ext>
            </a:extLst>
          </p:cNvPr>
          <p:cNvSpPr txBox="1"/>
          <p:nvPr/>
        </p:nvSpPr>
        <p:spPr>
          <a:xfrm>
            <a:off x="5532362" y="709498"/>
            <a:ext cx="1673826" cy="11182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>
              <a:lnSpc>
                <a:spcPts val="2200"/>
              </a:lnSpc>
            </a:pPr>
            <a:r>
              <a:rPr lang="nl-nl" sz="12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AL amyloïdose </a:t>
            </a:r>
            <a:r>
              <a:rPr lang="nl-nl" sz="1200" b="0" i="0" u="none" baseline="0" dirty="0">
                <a:solidFill>
                  <a:srgbClr val="035F8C"/>
                </a:solidFill>
              </a:rPr>
              <a:t>is een</a:t>
            </a:r>
          </a:p>
          <a:p>
            <a:pPr algn="l" rtl="0">
              <a:lnSpc>
                <a:spcPts val="2200"/>
              </a:lnSpc>
            </a:pPr>
            <a:r>
              <a:rPr lang="nl-nl" sz="2200" b="0" i="0" u="none" spc="-20" baseline="0" dirty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zeldzame ziekte</a:t>
            </a:r>
            <a:r>
              <a:rPr lang="nl-nl" sz="1200" b="0" i="0" u="none" spc="-20" baseline="0" dirty="0">
                <a:solidFill>
                  <a:srgbClr val="035F8C"/>
                </a:solidFill>
              </a:rPr>
              <a:t>.</a:t>
            </a:r>
          </a:p>
          <a:p>
            <a:pPr algn="l" rtl="0"/>
            <a:r>
              <a:rPr lang="nl-nl" sz="1200" b="0" i="0" u="none" spc="-20" baseline="0" dirty="0">
                <a:solidFill>
                  <a:srgbClr val="035F8C"/>
                </a:solidFill>
              </a:rPr>
              <a:t>Het is echter de </a:t>
            </a:r>
          </a:p>
          <a:p>
            <a:pPr algn="l" rtl="0"/>
            <a:r>
              <a:rPr lang="nl-nl" sz="1200" b="0" i="0" u="none" spc="-20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meest voorkomende </a:t>
            </a:r>
            <a:r>
              <a:rPr lang="nl-nl" sz="1200" b="0" i="0" u="none" spc="-20" baseline="0" dirty="0">
                <a:solidFill>
                  <a:srgbClr val="035F8C"/>
                </a:solidFill>
              </a:rPr>
              <a:t>vorm </a:t>
            </a:r>
            <a:br>
              <a:rPr lang="nl-nl" sz="1200" spc="-20" dirty="0">
                <a:solidFill>
                  <a:srgbClr val="035F8C"/>
                </a:solidFill>
              </a:rPr>
            </a:br>
            <a:r>
              <a:rPr lang="nl-nl" sz="1200" b="0" i="0" u="none" spc="-20" baseline="0" dirty="0">
                <a:solidFill>
                  <a:srgbClr val="035F8C"/>
                </a:solidFill>
              </a:rPr>
              <a:t>van amyloïdose</a:t>
            </a:r>
            <a:r>
              <a:rPr lang="nl-nl" sz="1000" b="0" i="0" u="none" spc="-20" baseline="0" dirty="0">
                <a:solidFill>
                  <a:srgbClr val="035F8C"/>
                </a:solidFill>
              </a:rPr>
              <a:t>.</a:t>
            </a:r>
            <a:endParaRPr lang="nl-nl" sz="1000" spc="-20" dirty="0">
              <a:solidFill>
                <a:srgbClr val="035F8C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01FD74-1601-4A4F-AE00-41F52B211239}"/>
              </a:ext>
            </a:extLst>
          </p:cNvPr>
          <p:cNvSpPr txBox="1"/>
          <p:nvPr/>
        </p:nvSpPr>
        <p:spPr>
          <a:xfrm>
            <a:off x="618066" y="2584554"/>
            <a:ext cx="173901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nl-nl" sz="1200" b="0" i="0" u="none" baseline="0">
                <a:solidFill>
                  <a:srgbClr val="00618B"/>
                </a:solidFill>
              </a:rPr>
              <a:t>AL amyloïdose </a:t>
            </a:r>
          </a:p>
          <a:p>
            <a:pPr algn="l" rtl="0"/>
            <a:r>
              <a:rPr lang="nl-nl" sz="1200" b="0" i="0" u="none" baseline="0">
                <a:solidFill>
                  <a:srgbClr val="00618B"/>
                </a:solidFill>
              </a:rPr>
              <a:t>treedt op wanneer </a:t>
            </a:r>
          </a:p>
          <a:p>
            <a:pPr algn="l" rtl="0"/>
            <a:r>
              <a:rPr lang="nl-nl" sz="1400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afwijkende plasmacellen in het beenmerg</a:t>
            </a:r>
            <a:r>
              <a:rPr lang="nl-nl" sz="1400" b="0" i="0" u="none" baseline="0">
                <a:solidFill>
                  <a:srgbClr val="DB4A36"/>
                </a:solidFill>
              </a:rPr>
              <a:t> </a:t>
            </a:r>
            <a:r>
              <a:rPr lang="nl-nl" sz="1200" b="0" i="0" u="none" baseline="0">
                <a:solidFill>
                  <a:srgbClr val="00618B"/>
                </a:solidFill>
              </a:rPr>
              <a:t>verkeerd gevouwen lichteketeneiwitten produceren, genaamd </a:t>
            </a:r>
          </a:p>
          <a:p>
            <a:pPr algn="l" rtl="0"/>
            <a:r>
              <a:rPr lang="nl-nl" sz="1400" b="0" i="0" u="none" baseline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amyloïde-eiwitten</a:t>
            </a:r>
            <a:r>
              <a:rPr lang="nl-nl" sz="1200" b="0" i="0" u="none" baseline="0">
                <a:solidFill>
                  <a:srgbClr val="00618B"/>
                </a:solidFill>
              </a:rPr>
              <a:t>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14410AB-A3F5-453D-960D-8A20E9B7A372}"/>
              </a:ext>
            </a:extLst>
          </p:cNvPr>
          <p:cNvSpPr txBox="1"/>
          <p:nvPr/>
        </p:nvSpPr>
        <p:spPr>
          <a:xfrm>
            <a:off x="3812223" y="2366696"/>
            <a:ext cx="2323885" cy="2119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nl-nl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Lichteketeneiwitten </a:t>
            </a:r>
          </a:p>
          <a:p>
            <a:pPr algn="l" rtl="0">
              <a:spcAft>
                <a:spcPts val="300"/>
              </a:spcAft>
            </a:pPr>
            <a:r>
              <a:rPr lang="nl-nl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maken deel uit van de normale antistoffen (immunoglobulinen) die infecties bestrijden. </a:t>
            </a:r>
          </a:p>
          <a:p>
            <a:pPr algn="l" rtl="0">
              <a:lnSpc>
                <a:spcPts val="1300"/>
              </a:lnSpc>
            </a:pPr>
            <a:r>
              <a:rPr lang="nl-nl" sz="1000" b="0" i="0" u="none" spc="-40" baseline="0" dirty="0">
                <a:solidFill>
                  <a:srgbClr val="00618B"/>
                </a:solidFill>
              </a:rPr>
              <a:t>Bij AL amyloïdose, in plaats van </a:t>
            </a:r>
            <a:br>
              <a:rPr lang="nl-nl" sz="1000" spc="-40" dirty="0">
                <a:solidFill>
                  <a:srgbClr val="00618B"/>
                </a:solidFill>
              </a:rPr>
            </a:br>
            <a:r>
              <a:rPr lang="nl-nl" sz="1000" b="0" i="0" u="none" spc="-40" baseline="0" dirty="0">
                <a:solidFill>
                  <a:srgbClr val="00618B"/>
                </a:solidFill>
              </a:rPr>
              <a:t>normale antistoffen te vormen, vouwen de eiwitten zich verkeerd en gaan </a:t>
            </a:r>
            <a:br>
              <a:rPr lang="nl-nl" sz="1000" spc="-40" dirty="0">
                <a:solidFill>
                  <a:srgbClr val="00618B"/>
                </a:solidFill>
              </a:rPr>
            </a:br>
            <a:r>
              <a:rPr lang="nl-nl" sz="1000" b="0" i="0" u="none" spc="-40" baseline="0" dirty="0">
                <a:solidFill>
                  <a:srgbClr val="00618B"/>
                </a:solidFill>
              </a:rPr>
              <a:t>ze de bloedbaan binnen en slaan ze neer als </a:t>
            </a:r>
            <a:r>
              <a:rPr lang="nl-nl" sz="1000" b="0" i="0" u="none" spc="-40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amyloïd</a:t>
            </a:r>
            <a:r>
              <a:rPr lang="nl-nl" sz="1000" b="0" i="0" u="none" spc="-40" baseline="0" dirty="0">
                <a:solidFill>
                  <a:srgbClr val="00618B"/>
                </a:solidFill>
              </a:rPr>
              <a:t> </a:t>
            </a:r>
            <a:br>
              <a:rPr lang="nl-nl" sz="1000" spc="-40" dirty="0">
                <a:solidFill>
                  <a:srgbClr val="00618B"/>
                </a:solidFill>
              </a:rPr>
            </a:br>
            <a:r>
              <a:rPr lang="nl-nl" sz="1000" b="0" i="0" u="none" spc="-40" baseline="0" dirty="0">
                <a:solidFill>
                  <a:srgbClr val="00618B"/>
                </a:solidFill>
              </a:rPr>
              <a:t> in weefsel en vitale organen </a:t>
            </a:r>
            <a:br>
              <a:rPr lang="nl-nl" sz="1000" spc="-40" dirty="0">
                <a:solidFill>
                  <a:srgbClr val="00618B"/>
                </a:solidFill>
              </a:rPr>
            </a:br>
            <a:r>
              <a:rPr lang="nl-nl" sz="1000" b="0" i="0" u="none" spc="-40" baseline="0" dirty="0">
                <a:solidFill>
                  <a:srgbClr val="00618B"/>
                </a:solidFill>
              </a:rPr>
              <a:t>(zoals het hart, de nieren en de lever). </a:t>
            </a:r>
            <a:endParaRPr lang="nl-nl" sz="1000" spc="-40" dirty="0">
              <a:solidFill>
                <a:srgbClr val="00618B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953DE38-44A5-414F-8E40-5627FE5847B6}"/>
              </a:ext>
            </a:extLst>
          </p:cNvPr>
          <p:cNvSpPr/>
          <p:nvPr/>
        </p:nvSpPr>
        <p:spPr>
          <a:xfrm>
            <a:off x="1423566" y="5086350"/>
            <a:ext cx="4712542" cy="8774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A788915-10FA-4C84-9007-8483E1504EEC}"/>
              </a:ext>
            </a:extLst>
          </p:cNvPr>
          <p:cNvSpPr txBox="1"/>
          <p:nvPr/>
        </p:nvSpPr>
        <p:spPr>
          <a:xfrm>
            <a:off x="2037014" y="6219090"/>
            <a:ext cx="1727360" cy="2077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nl-nl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Het lichaam heeft </a:t>
            </a:r>
          </a:p>
          <a:p>
            <a:pPr algn="l" rtl="0">
              <a:lnSpc>
                <a:spcPts val="1800"/>
              </a:lnSpc>
            </a:pPr>
            <a:r>
              <a:rPr lang="nl-nl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moeite om de amyloïdneerslag </a:t>
            </a:r>
          </a:p>
          <a:p>
            <a:pPr algn="l" rtl="0"/>
            <a:r>
              <a:rPr lang="nl-nl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op te ruimen. </a:t>
            </a:r>
          </a:p>
          <a:p>
            <a:pPr algn="l" rtl="0"/>
            <a:r>
              <a:rPr lang="nl-nl" sz="1000" b="0" i="0" u="none" baseline="0" dirty="0">
                <a:solidFill>
                  <a:srgbClr val="00618B"/>
                </a:solidFill>
              </a:rPr>
              <a:t>Dit betekent dat deze afzettingen zich kunnen opstapelen in de organen en in weefsel, waardoor </a:t>
            </a:r>
            <a:br>
              <a:rPr lang="nl-nl" sz="1000" dirty="0">
                <a:solidFill>
                  <a:srgbClr val="00618B"/>
                </a:solidFill>
              </a:rPr>
            </a:br>
            <a:r>
              <a:rPr lang="nl-nl" sz="1000" b="0" i="0" u="none" baseline="0" dirty="0">
                <a:solidFill>
                  <a:srgbClr val="00618B"/>
                </a:solidFill>
              </a:rPr>
              <a:t>schade en complicaties ontstaan.</a:t>
            </a:r>
            <a:endParaRPr lang="nl-nl" sz="1000" dirty="0">
              <a:solidFill>
                <a:srgbClr val="00618B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AEACD68-BE3E-4914-BCCF-EF55B58AB731}"/>
              </a:ext>
            </a:extLst>
          </p:cNvPr>
          <p:cNvSpPr txBox="1"/>
          <p:nvPr/>
        </p:nvSpPr>
        <p:spPr>
          <a:xfrm>
            <a:off x="5009556" y="6442261"/>
            <a:ext cx="2046249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nl-nl" sz="14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AL amyloïdose is een</a:t>
            </a:r>
          </a:p>
          <a:p>
            <a:pPr algn="l" rtl="0">
              <a:lnSpc>
                <a:spcPts val="2400"/>
              </a:lnSpc>
            </a:pPr>
            <a:r>
              <a:rPr lang="nl-nl" sz="24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heterogene ziekte</a:t>
            </a:r>
            <a:r>
              <a:rPr lang="nl-nl" sz="1000" b="0" i="0" u="none" baseline="0" dirty="0">
                <a:solidFill>
                  <a:srgbClr val="00618B"/>
                </a:solidFill>
              </a:rPr>
              <a:t>. </a:t>
            </a:r>
          </a:p>
          <a:p>
            <a:pPr algn="l" rtl="0"/>
            <a:r>
              <a:rPr lang="nl-nl" sz="1000" b="0" i="0" u="none" baseline="0" dirty="0">
                <a:solidFill>
                  <a:srgbClr val="00618B"/>
                </a:solidFill>
              </a:rPr>
              <a:t>Iedere patiënt met AL amyloïdose </a:t>
            </a:r>
          </a:p>
          <a:p>
            <a:pPr algn="l" rtl="0"/>
            <a:r>
              <a:rPr lang="nl-nl" sz="1000" b="0" i="0" u="none" baseline="0" dirty="0">
                <a:solidFill>
                  <a:srgbClr val="00618B"/>
                </a:solidFill>
              </a:rPr>
              <a:t>heeft weer een ander patroon van amyloïdneerslag waarbij weer andere </a:t>
            </a:r>
          </a:p>
          <a:p>
            <a:pPr algn="l" rtl="0"/>
            <a:r>
              <a:rPr lang="nl-nl" sz="1000" b="0" i="0" u="none" baseline="0" dirty="0">
                <a:solidFill>
                  <a:srgbClr val="00618B"/>
                </a:solidFill>
              </a:rPr>
              <a:t>organen worden aangetast.</a:t>
            </a:r>
            <a:endParaRPr lang="nl-nl" sz="1000" dirty="0">
              <a:solidFill>
                <a:srgbClr val="00618B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7602906-AFBF-4C5A-BC60-C9B435CF7FD1}"/>
              </a:ext>
            </a:extLst>
          </p:cNvPr>
          <p:cNvSpPr txBox="1"/>
          <p:nvPr/>
        </p:nvSpPr>
        <p:spPr>
          <a:xfrm>
            <a:off x="429568" y="8864320"/>
            <a:ext cx="1858476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nl-nl" sz="1620" b="0" i="0" u="none" baseline="0">
                <a:solidFill>
                  <a:srgbClr val="00618B"/>
                </a:solidFill>
              </a:rPr>
              <a:t>De </a:t>
            </a:r>
            <a:r>
              <a:rPr lang="nl-nl" sz="1620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gemiddelde leeftijd </a:t>
            </a:r>
            <a:br>
              <a:rPr lang="nl-nl" sz="1620">
                <a:solidFill>
                  <a:srgbClr val="00618B"/>
                </a:solidFill>
                <a:latin typeface="+mj-lt"/>
              </a:rPr>
            </a:br>
            <a:r>
              <a:rPr lang="nl-nl" sz="1620" b="0" i="0" u="none" baseline="0">
                <a:solidFill>
                  <a:srgbClr val="00618B"/>
                </a:solidFill>
              </a:rPr>
              <a:t>van AL amyloïdose-patiënten is</a:t>
            </a:r>
            <a:endParaRPr lang="nl-nl" sz="1620" dirty="0">
              <a:solidFill>
                <a:srgbClr val="00618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204</Words>
  <Application>Microsoft Office PowerPoint</Application>
  <PresentationFormat>Custom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IBM Plex Sans Condensed SemiBol</vt:lpstr>
      <vt:lpstr>Arial</vt:lpstr>
      <vt:lpstr>IBM Plex Sans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Linda Christopher</cp:lastModifiedBy>
  <cp:revision>10</cp:revision>
  <dcterms:created xsi:type="dcterms:W3CDTF">2021-10-21T09:19:19Z</dcterms:created>
  <dcterms:modified xsi:type="dcterms:W3CDTF">2021-11-05T13:38:41Z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4ECAD890-80D3-4177-A3EA-B1DD93F49C01</vt:lpwstr>
  </property>
  <property fmtid="{D5CDD505-2E9C-101B-9397-08002B2CF9AE}" pid="3" name="ArticulatePath">
    <vt:lpwstr>06836 MPE - 01 What is AL Amyloidosis v1</vt:lpwstr>
  </property>
</Properties>
</file>