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604020202020204" charset="0"/>
      <p:regular r:id="rId4"/>
    </p:embeddedFont>
    <p:embeddedFont>
      <p:font typeface="IBM Plex Sans" panose="020B0604020202020204" charset="0"/>
      <p:regular r:id="rId5"/>
      <p:bold r:id="rId6"/>
    </p:embeddedFont>
  </p:embeddedFontLst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150" d="100"/>
          <a:sy n="150" d="100"/>
        </p:scale>
        <p:origin x="-1542" y="-7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xmlns="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xmlns="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93F5C8B-227C-4C72-835E-278E4677E9C9}"/>
              </a:ext>
            </a:extLst>
          </p:cNvPr>
          <p:cNvSpPr txBox="1"/>
          <p:nvPr/>
        </p:nvSpPr>
        <p:spPr>
          <a:xfrm>
            <a:off x="244246" y="325779"/>
            <a:ext cx="193542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ro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AMELIORAREA </a:t>
            </a:r>
          </a:p>
          <a:p>
            <a:pPr algn="l" rtl="0">
              <a:lnSpc>
                <a:spcPts val="1520"/>
              </a:lnSpc>
            </a:pPr>
            <a:r>
              <a:rPr lang="ro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DIAGNOSTICULUI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EE04755-177E-4103-8D4A-D79B962F2E8A}"/>
              </a:ext>
            </a:extLst>
          </p:cNvPr>
          <p:cNvSpPr txBox="1"/>
          <p:nvPr/>
        </p:nvSpPr>
        <p:spPr>
          <a:xfrm>
            <a:off x="5635098" y="9940550"/>
            <a:ext cx="164945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ro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AMELIORAREA </a:t>
            </a:r>
          </a:p>
          <a:p>
            <a:pPr algn="r" rtl="0">
              <a:lnSpc>
                <a:spcPts val="1520"/>
              </a:lnSpc>
            </a:pPr>
            <a:r>
              <a:rPr lang="ro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VIEȚII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82E31D8D-709B-44F7-9751-C79ACD255DC7}"/>
              </a:ext>
            </a:extLst>
          </p:cNvPr>
          <p:cNvSpPr txBox="1"/>
          <p:nvPr/>
        </p:nvSpPr>
        <p:spPr>
          <a:xfrm>
            <a:off x="1030652" y="798569"/>
            <a:ext cx="5502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2800" b="0" i="0" u="none" spc="-110" baseline="0" dirty="0">
                <a:solidFill>
                  <a:schemeClr val="bg1"/>
                </a:solidFill>
              </a:rPr>
              <a:t>PROVOCAREA DIAGNOSTICĂRII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AMILOIDOZEI AL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C7DE7824-3CCB-434E-86C1-579929B71768}"/>
              </a:ext>
            </a:extLst>
          </p:cNvPr>
          <p:cNvSpPr txBox="1"/>
          <p:nvPr/>
        </p:nvSpPr>
        <p:spPr>
          <a:xfrm>
            <a:off x="2441736" y="2067923"/>
            <a:ext cx="223620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2800" b="1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ȘTIAȚI CĂ?...</a:t>
            </a:r>
            <a:endParaRPr lang="ro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xmlns="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xmlns="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xmlns="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8" y="666872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xmlns="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45" y="703429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xmlns="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96" y="659998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xmlns="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xmlns="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xmlns="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28" y="7002023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xmlns="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01428D61-33B6-4BFD-B73F-A63786EBAA28}"/>
              </a:ext>
            </a:extLst>
          </p:cNvPr>
          <p:cNvSpPr txBox="1"/>
          <p:nvPr/>
        </p:nvSpPr>
        <p:spPr>
          <a:xfrm>
            <a:off x="570043" y="3732368"/>
            <a:ext cx="210381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sz="1000" b="0" i="0" u="none" spc="-30" baseline="0" dirty="0">
                <a:solidFill>
                  <a:srgbClr val="00618B"/>
                </a:solidFill>
              </a:rPr>
              <a:t>Pacienții cu </a:t>
            </a:r>
            <a:r>
              <a:rPr lang="ro" sz="1000" b="0" i="0" u="none" spc="-30" baseline="0" dirty="0" smtClean="0">
                <a:solidFill>
                  <a:srgbClr val="00618B"/>
                </a:solidFill>
              </a:rPr>
              <a:t>amiloidoză </a:t>
            </a:r>
            <a:r>
              <a:rPr lang="ro" sz="1000" b="0" i="0" u="none" spc="-30" baseline="0" dirty="0">
                <a:solidFill>
                  <a:srgbClr val="00618B"/>
                </a:solidFill>
              </a:rPr>
              <a:t>AL se pot confrunta cu căi </a:t>
            </a:r>
            <a:r>
              <a:rPr lang="ro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lungi</a:t>
            </a:r>
            <a:r>
              <a:rPr lang="ro" sz="1350" b="0" i="0" u="none" spc="-30" baseline="0" dirty="0">
                <a:solidFill>
                  <a:srgbClr val="00618B"/>
                </a:solidFill>
              </a:rPr>
              <a:t> și </a:t>
            </a:r>
            <a:r>
              <a:rPr lang="ro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confuze</a:t>
            </a:r>
            <a:r>
              <a:rPr lang="ro" sz="1350" b="0" i="0" u="none" spc="-30" baseline="0" dirty="0">
                <a:solidFill>
                  <a:srgbClr val="00618B"/>
                </a:solidFill>
              </a:rPr>
              <a:t> de diagnosticare</a:t>
            </a:r>
            <a:endParaRPr lang="ro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FBEE039C-A544-4273-BEA1-905101F521E9}"/>
              </a:ext>
            </a:extLst>
          </p:cNvPr>
          <p:cNvSpPr txBox="1"/>
          <p:nvPr/>
        </p:nvSpPr>
        <p:spPr>
          <a:xfrm>
            <a:off x="3760342" y="2705115"/>
            <a:ext cx="13133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sz="1100" b="0" i="0" u="none" baseline="0" dirty="0">
                <a:solidFill>
                  <a:srgbClr val="00618B"/>
                </a:solidFill>
              </a:rPr>
              <a:t>În medie, pacienții </a:t>
            </a:r>
            <a:r>
              <a:rPr lang="de-DE" sz="1100" b="0" i="0" u="none" baseline="0" dirty="0" smtClean="0">
                <a:solidFill>
                  <a:srgbClr val="00618B"/>
                </a:solidFill>
              </a:rPr>
              <a:t>r</a:t>
            </a:r>
            <a:r>
              <a:rPr lang="ro" sz="1100" b="0" i="0" u="none" baseline="0" dirty="0" smtClean="0">
                <a:solidFill>
                  <a:srgbClr val="00618B"/>
                </a:solidFill>
              </a:rPr>
              <a:t>aportează </a:t>
            </a:r>
            <a:r>
              <a:rPr lang="ro" sz="1100" b="0" i="0" u="none" baseline="0" dirty="0">
                <a:solidFill>
                  <a:srgbClr val="00618B"/>
                </a:solidFill>
              </a:rPr>
              <a:t>că au consultat cel puțin </a:t>
            </a:r>
            <a:r>
              <a:rPr lang="ro" sz="1400" b="0" i="0" u="none" baseline="0" dirty="0" smtClean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3 </a:t>
            </a:r>
            <a:r>
              <a:rPr lang="ro" sz="14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medici, din </a:t>
            </a:r>
            <a:r>
              <a:rPr lang="de-DE" sz="1400" b="0" i="0" u="none" baseline="0" dirty="0" smtClean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s</a:t>
            </a:r>
            <a:r>
              <a:rPr lang="ro" sz="1400" b="0" i="0" u="none" baseline="0" dirty="0" smtClean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pecialități </a:t>
            </a:r>
            <a:r>
              <a:rPr lang="ro" sz="14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diferite, </a:t>
            </a:r>
            <a:r>
              <a:rPr lang="ro" sz="1100" b="0" i="0" u="none" baseline="0" dirty="0" smtClean="0">
                <a:solidFill>
                  <a:srgbClr val="00618B"/>
                </a:solidFill>
              </a:rPr>
              <a:t>înainte </a:t>
            </a:r>
            <a:r>
              <a:rPr lang="ro" sz="1100" b="0" i="0" u="none" baseline="0" dirty="0">
                <a:solidFill>
                  <a:srgbClr val="00618B"/>
                </a:solidFill>
              </a:rPr>
              <a:t>de stabilirea diagnosticului</a:t>
            </a:r>
            <a:endParaRPr lang="ro" sz="11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D4BEB63F-7AFC-4F8D-A088-06AAF914C601}"/>
              </a:ext>
            </a:extLst>
          </p:cNvPr>
          <p:cNvSpPr txBox="1"/>
          <p:nvPr/>
        </p:nvSpPr>
        <p:spPr>
          <a:xfrm>
            <a:off x="4964002" y="3834127"/>
            <a:ext cx="2160698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ro" sz="900" b="0" i="0" u="none" spc="-20" baseline="0" dirty="0">
                <a:solidFill>
                  <a:srgbClr val="00618B"/>
                </a:solidFill>
              </a:rPr>
              <a:t>Poate dura mai mult de </a:t>
            </a:r>
            <a:r>
              <a:rPr lang="ro" sz="2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 an </a:t>
            </a:r>
          </a:p>
          <a:p>
            <a:pPr algn="l" rtl="0">
              <a:lnSpc>
                <a:spcPts val="1200"/>
              </a:lnSpc>
            </a:pPr>
            <a:r>
              <a:rPr lang="ro" sz="900" b="0" i="0" u="none" spc="-20" baseline="0" dirty="0">
                <a:solidFill>
                  <a:srgbClr val="00618B"/>
                </a:solidFill>
              </a:rPr>
              <a:t>și pot fi necesare multe vizite la profesioniștii din domeniul sănătății înainte ca un pacient </a:t>
            </a:r>
            <a:r>
              <a:rPr lang="ro" sz="900" b="0" i="0" u="none" spc="-20" baseline="0" dirty="0" smtClean="0">
                <a:solidFill>
                  <a:srgbClr val="00618B"/>
                </a:solidFill>
              </a:rPr>
              <a:t>să </a:t>
            </a:r>
            <a:r>
              <a:rPr lang="ro" sz="900" b="0" i="0" u="none" spc="-20" baseline="0" dirty="0">
                <a:solidFill>
                  <a:srgbClr val="00618B"/>
                </a:solidFill>
              </a:rPr>
              <a:t>fie diagnosticat</a:t>
            </a:r>
            <a:endParaRPr lang="ro" sz="9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FF7A6AC3-BA26-4FA2-900C-1152D06A4AEE}"/>
              </a:ext>
            </a:extLst>
          </p:cNvPr>
          <p:cNvSpPr txBox="1"/>
          <p:nvPr/>
        </p:nvSpPr>
        <p:spPr>
          <a:xfrm>
            <a:off x="1372266" y="5047242"/>
            <a:ext cx="1440633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ro" sz="3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20%</a:t>
            </a:r>
          </a:p>
          <a:p>
            <a:pPr algn="l" rtl="0"/>
            <a:r>
              <a:rPr lang="ro" sz="1000" b="0" i="0" u="none" spc="-20" baseline="0" dirty="0">
                <a:solidFill>
                  <a:srgbClr val="00618B"/>
                </a:solidFill>
              </a:rPr>
              <a:t>din pacienții cu </a:t>
            </a:r>
          </a:p>
          <a:p>
            <a:pPr algn="l" rtl="0"/>
            <a:r>
              <a:rPr lang="ro" sz="1000" b="0" i="0" u="none" spc="-20" baseline="0" dirty="0">
                <a:solidFill>
                  <a:srgbClr val="00618B"/>
                </a:solidFill>
              </a:rPr>
              <a:t>amiloidoză AL </a:t>
            </a:r>
            <a:r>
              <a:rPr lang="ro" sz="1000" spc="-20" dirty="0">
                <a:solidFill>
                  <a:srgbClr val="00618B"/>
                </a:solidFill>
              </a:rPr>
              <a:t/>
            </a:r>
            <a:br>
              <a:rPr lang="ro" sz="1000" spc="-20" dirty="0">
                <a:solidFill>
                  <a:srgbClr val="00618B"/>
                </a:solidFill>
              </a:rPr>
            </a:br>
            <a:r>
              <a:rPr lang="ro" sz="1000" b="0" i="0" u="none" spc="-20" baseline="0" dirty="0">
                <a:solidFill>
                  <a:srgbClr val="00618B"/>
                </a:solidFill>
              </a:rPr>
              <a:t>nu sunt diagnosticați corect decât după </a:t>
            </a:r>
          </a:p>
          <a:p>
            <a:pPr algn="l" rtl="0"/>
            <a:r>
              <a:rPr lang="ro" sz="135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 sau mai mulți ani </a:t>
            </a:r>
            <a:r>
              <a:rPr lang="ro" sz="1000" b="0" i="0" u="none" spc="-20" baseline="0" dirty="0" smtClean="0">
                <a:solidFill>
                  <a:srgbClr val="00618B"/>
                </a:solidFill>
              </a:rPr>
              <a:t>de </a:t>
            </a:r>
            <a:r>
              <a:rPr lang="ro" sz="1000" b="0" i="0" u="none" spc="-20" baseline="0" dirty="0">
                <a:solidFill>
                  <a:srgbClr val="00618B"/>
                </a:solidFill>
              </a:rPr>
              <a:t>la debutul </a:t>
            </a:r>
            <a:r>
              <a:rPr lang="ro" sz="1000" spc="-20" dirty="0">
                <a:solidFill>
                  <a:srgbClr val="00618B"/>
                </a:solidFill>
              </a:rPr>
              <a:t/>
            </a:r>
            <a:br>
              <a:rPr lang="ro" sz="1000" spc="-20" dirty="0">
                <a:solidFill>
                  <a:srgbClr val="00618B"/>
                </a:solidFill>
              </a:rPr>
            </a:br>
            <a:r>
              <a:rPr lang="ro" sz="1000" b="0" i="0" u="none" spc="-20" baseline="0" dirty="0">
                <a:solidFill>
                  <a:srgbClr val="00618B"/>
                </a:solidFill>
              </a:rPr>
              <a:t>inițial al simptomelor</a:t>
            </a:r>
            <a:endParaRPr lang="ro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2E28484A-EB3E-4725-8D72-53976774AECD}"/>
              </a:ext>
            </a:extLst>
          </p:cNvPr>
          <p:cNvSpPr txBox="1"/>
          <p:nvPr/>
        </p:nvSpPr>
        <p:spPr>
          <a:xfrm>
            <a:off x="2727929" y="5662205"/>
            <a:ext cx="2196325" cy="762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ro" sz="11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Amiloidoza AL constituie o boală rară, </a:t>
            </a:r>
            <a:r>
              <a:rPr lang="ro" sz="1100" b="0" i="0" u="none" spc="-50" baseline="0" dirty="0">
                <a:solidFill>
                  <a:srgbClr val="00618B"/>
                </a:solidFill>
              </a:rPr>
              <a:t>ceea ce înseamnă că gradul de conștientizare este redus</a:t>
            </a:r>
            <a:endParaRPr lang="ro" sz="11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B9DDF6AB-C31C-4125-9866-DE79670197A3}"/>
              </a:ext>
            </a:extLst>
          </p:cNvPr>
          <p:cNvSpPr txBox="1"/>
          <p:nvPr/>
        </p:nvSpPr>
        <p:spPr>
          <a:xfrm>
            <a:off x="4881892" y="4955444"/>
            <a:ext cx="1506410" cy="1333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ro" sz="1200" b="0" i="0" u="none" spc="-50" baseline="0" dirty="0">
                <a:solidFill>
                  <a:srgbClr val="00618B"/>
                </a:solidFill>
              </a:rPr>
              <a:t>Timpul </a:t>
            </a:r>
            <a:r>
              <a:rPr lang="ro" sz="1200" spc="-50" dirty="0">
                <a:solidFill>
                  <a:srgbClr val="00618B"/>
                </a:solidFill>
              </a:rPr>
              <a:t/>
            </a:r>
            <a:br>
              <a:rPr lang="ro" sz="1200" spc="-50" dirty="0">
                <a:solidFill>
                  <a:srgbClr val="00618B"/>
                </a:solidFill>
              </a:rPr>
            </a:br>
            <a:r>
              <a:rPr lang="ro" sz="1200" b="0" i="0" u="none" spc="-50" baseline="0" dirty="0">
                <a:solidFill>
                  <a:srgbClr val="00618B"/>
                </a:solidFill>
              </a:rPr>
              <a:t>mediu de la prima consultație până la diagnostic este </a:t>
            </a:r>
            <a:r>
              <a:rPr lang="ro" sz="1200" b="0" i="0" u="none" spc="-50" baseline="0" dirty="0" smtClean="0">
                <a:solidFill>
                  <a:srgbClr val="00618B"/>
                </a:solidFill>
              </a:rPr>
              <a:t>de</a:t>
            </a:r>
            <a:r>
              <a:rPr lang="de-DE" sz="1200" spc="-50" dirty="0">
                <a:solidFill>
                  <a:srgbClr val="00618B"/>
                </a:solidFill>
              </a:rPr>
              <a:t/>
            </a:r>
            <a:br>
              <a:rPr lang="de-DE" sz="1200" spc="-50" dirty="0">
                <a:solidFill>
                  <a:srgbClr val="00618B"/>
                </a:solidFill>
              </a:rPr>
            </a:br>
            <a:r>
              <a:rPr lang="de-DE" sz="1200" b="0" i="0" u="none" spc="-50" baseline="0" dirty="0" smtClean="0">
                <a:solidFill>
                  <a:srgbClr val="00618B"/>
                </a:solidFill>
              </a:rPr>
              <a:t> </a:t>
            </a:r>
            <a:r>
              <a:rPr lang="ro" sz="20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de</a:t>
            </a:r>
            <a:r>
              <a:rPr lang="de-DE" sz="20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r>
              <a:rPr lang="ro" sz="20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zile</a:t>
            </a:r>
            <a:endParaRPr lang="ro" sz="2000" b="1" i="0" u="none" spc="-20" baseline="0" dirty="0">
              <a:solidFill>
                <a:srgbClr val="E64734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  <a:sym typeface="IBM Plex Sans" panose="020B0503050203000203" pitchFamily="34" charset="0"/>
            </a:endParaRPr>
          </a:p>
          <a:p>
            <a:pPr algn="l" rtl="0"/>
            <a:r>
              <a:rPr lang="ro" sz="700" b="0" i="0" u="none" spc="-50" baseline="0" dirty="0">
                <a:solidFill>
                  <a:srgbClr val="00618B"/>
                </a:solidFill>
              </a:rPr>
              <a:t>(conform unui studiu </a:t>
            </a:r>
          </a:p>
          <a:p>
            <a:pPr algn="l" rtl="0"/>
            <a:r>
              <a:rPr lang="ro" sz="700" b="0" i="0" u="none" spc="-50" baseline="0" dirty="0">
                <a:solidFill>
                  <a:srgbClr val="00618B"/>
                </a:solidFill>
              </a:rPr>
              <a:t>realizat în Olanda)</a:t>
            </a:r>
            <a:endParaRPr lang="ro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DCC1FB20-C22A-42FB-9C61-DD338B8CC2FC}"/>
              </a:ext>
            </a:extLst>
          </p:cNvPr>
          <p:cNvSpPr txBox="1"/>
          <p:nvPr/>
        </p:nvSpPr>
        <p:spPr>
          <a:xfrm>
            <a:off x="574801" y="7532430"/>
            <a:ext cx="20306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sz="900" b="0" i="0" u="none" spc="-20" baseline="0" dirty="0">
                <a:solidFill>
                  <a:srgbClr val="00618B"/>
                </a:solidFill>
              </a:rPr>
              <a:t>Adesea, amiloidoza AL nu este </a:t>
            </a:r>
          </a:p>
          <a:p>
            <a:pPr algn="l" rtl="0"/>
            <a:r>
              <a:rPr lang="ro" sz="900" b="0" i="0" u="none" spc="-20" baseline="0" dirty="0">
                <a:solidFill>
                  <a:srgbClr val="00618B"/>
                </a:solidFill>
              </a:rPr>
              <a:t>diagnosticată sau recunoscută până când </a:t>
            </a:r>
            <a:r>
              <a:rPr lang="ro" sz="12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nu </a:t>
            </a:r>
            <a:r>
              <a:rPr lang="ro" sz="1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au apărut leziuni ireversibile ale organelor</a:t>
            </a:r>
            <a:endParaRPr lang="ro" sz="12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EC0C3741-32AF-4312-A01A-8D5ACAEAC5F1}"/>
              </a:ext>
            </a:extLst>
          </p:cNvPr>
          <p:cNvSpPr txBox="1"/>
          <p:nvPr/>
        </p:nvSpPr>
        <p:spPr>
          <a:xfrm>
            <a:off x="2727928" y="6668720"/>
            <a:ext cx="17805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ro" sz="1000" b="0" i="0" u="none" spc="-20" baseline="0" dirty="0">
                <a:solidFill>
                  <a:srgbClr val="00618B"/>
                </a:solidFill>
              </a:rPr>
              <a:t>Simptomele </a:t>
            </a:r>
            <a:r>
              <a:rPr lang="ro" sz="1000" b="0" i="0" u="none" spc="-20" baseline="0" dirty="0" smtClean="0">
                <a:solidFill>
                  <a:srgbClr val="00618B"/>
                </a:solidFill>
              </a:rPr>
              <a:t>amiloidozei </a:t>
            </a:r>
            <a:r>
              <a:rPr lang="ro" sz="1000" b="0" i="0" u="none" spc="-20" baseline="0" dirty="0">
                <a:solidFill>
                  <a:srgbClr val="00618B"/>
                </a:solidFill>
              </a:rPr>
              <a:t>AL se evoluează adesea lent, </a:t>
            </a:r>
          </a:p>
          <a:p>
            <a:pPr algn="l" rtl="0">
              <a:lnSpc>
                <a:spcPts val="1200"/>
              </a:lnSpc>
            </a:pPr>
            <a:r>
              <a:rPr lang="ro" sz="1000" b="0" i="0" u="none" spc="-20" baseline="0" dirty="0">
                <a:solidFill>
                  <a:srgbClr val="00618B"/>
                </a:solidFill>
              </a:rPr>
              <a:t>sunt nespecifice, </a:t>
            </a:r>
            <a:r>
              <a:rPr lang="ro" sz="1000" spc="-20" dirty="0">
                <a:solidFill>
                  <a:srgbClr val="00618B"/>
                </a:solidFill>
              </a:rPr>
              <a:t/>
            </a:r>
            <a:br>
              <a:rPr lang="ro" sz="1000" spc="-20" dirty="0">
                <a:solidFill>
                  <a:srgbClr val="00618B"/>
                </a:solidFill>
              </a:rPr>
            </a:br>
            <a:r>
              <a:rPr lang="ro" sz="1000" b="0" i="0" u="none" spc="-20" baseline="0" dirty="0">
                <a:solidFill>
                  <a:srgbClr val="00618B"/>
                </a:solidFill>
              </a:rPr>
              <a:t>variază foarte mult și pot </a:t>
            </a:r>
            <a:r>
              <a:rPr lang="ro" sz="1000" spc="-20" dirty="0">
                <a:solidFill>
                  <a:srgbClr val="00618B"/>
                </a:solidFill>
              </a:rPr>
              <a:t/>
            </a:r>
            <a:br>
              <a:rPr lang="ro" sz="1000" spc="-20" dirty="0">
                <a:solidFill>
                  <a:srgbClr val="00618B"/>
                </a:solidFill>
              </a:rPr>
            </a:br>
            <a:r>
              <a:rPr lang="ro" sz="1000" b="0" i="0" u="none" spc="-20" baseline="0" dirty="0">
                <a:solidFill>
                  <a:srgbClr val="00618B"/>
                </a:solidFill>
              </a:rPr>
              <a:t>fi prezente oriunde în </a:t>
            </a:r>
            <a:r>
              <a:rPr lang="ro" sz="1000" spc="-20" dirty="0">
                <a:solidFill>
                  <a:srgbClr val="00618B"/>
                </a:solidFill>
              </a:rPr>
              <a:t/>
            </a:r>
            <a:br>
              <a:rPr lang="ro" sz="1000" spc="-20" dirty="0">
                <a:solidFill>
                  <a:srgbClr val="00618B"/>
                </a:solidFill>
              </a:rPr>
            </a:br>
            <a:r>
              <a:rPr lang="ro" sz="1000" b="0" i="0" u="none" spc="-20" baseline="0" dirty="0">
                <a:solidFill>
                  <a:srgbClr val="00618B"/>
                </a:solidFill>
              </a:rPr>
              <a:t>corp (cu excepția </a:t>
            </a:r>
            <a:r>
              <a:rPr lang="ro" sz="1000" spc="-20" dirty="0">
                <a:solidFill>
                  <a:srgbClr val="00618B"/>
                </a:solidFill>
              </a:rPr>
              <a:t/>
            </a:r>
            <a:br>
              <a:rPr lang="ro" sz="1000" spc="-20" dirty="0">
                <a:solidFill>
                  <a:srgbClr val="00618B"/>
                </a:solidFill>
              </a:rPr>
            </a:br>
            <a:r>
              <a:rPr lang="ro" sz="1000" b="0" i="0" u="none" spc="-20" baseline="0" dirty="0">
                <a:solidFill>
                  <a:srgbClr val="00618B"/>
                </a:solidFill>
              </a:rPr>
              <a:t>creierului), </a:t>
            </a:r>
            <a:r>
              <a:rPr lang="ro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ceea ce facilitează </a:t>
            </a:r>
            <a:r>
              <a:rPr lang="ro" sz="10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suspiciunea </a:t>
            </a:r>
            <a:r>
              <a:rPr lang="de-DE" sz="10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/>
            </a:r>
            <a:br>
              <a:rPr lang="de-DE" sz="10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</a:br>
            <a:r>
              <a:rPr lang="ro" sz="1000" b="1" i="0" u="none" spc="-2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unei </a:t>
            </a:r>
            <a:r>
              <a:rPr lang="ro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afecțiuni mai frecvente</a:t>
            </a:r>
            <a:endParaRPr lang="ro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9B4A7B61-6951-458D-A569-68973FA1D71B}"/>
              </a:ext>
            </a:extLst>
          </p:cNvPr>
          <p:cNvSpPr txBox="1"/>
          <p:nvPr/>
        </p:nvSpPr>
        <p:spPr>
          <a:xfrm>
            <a:off x="4885248" y="7201570"/>
            <a:ext cx="20063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ro" sz="1100" b="0" i="0" u="none" spc="-20" baseline="0" dirty="0">
                <a:solidFill>
                  <a:srgbClr val="00618B"/>
                </a:solidFill>
              </a:rPr>
              <a:t>Diagnosticarea </a:t>
            </a:r>
            <a:r>
              <a:rPr lang="de-DE" sz="1100" b="0" i="0" u="none" spc="-20" baseline="0" dirty="0" smtClean="0">
                <a:solidFill>
                  <a:srgbClr val="00618B"/>
                </a:solidFill>
              </a:rPr>
              <a:t/>
            </a:r>
            <a:br>
              <a:rPr lang="de-DE" sz="1100" b="0" i="0" u="none" spc="-20" baseline="0" dirty="0" smtClean="0">
                <a:solidFill>
                  <a:srgbClr val="00618B"/>
                </a:solidFill>
              </a:rPr>
            </a:br>
            <a:r>
              <a:rPr lang="ro" sz="1100" b="0" i="0" u="none" spc="-20" baseline="0" dirty="0" smtClean="0">
                <a:solidFill>
                  <a:srgbClr val="00618B"/>
                </a:solidFill>
              </a:rPr>
              <a:t>precoce a </a:t>
            </a:r>
            <a:r>
              <a:rPr lang="ro" sz="1100" b="0" i="0" u="none" spc="-20" baseline="0" dirty="0">
                <a:solidFill>
                  <a:srgbClr val="00618B"/>
                </a:solidFill>
              </a:rPr>
              <a:t>amiloidozei AL </a:t>
            </a:r>
          </a:p>
          <a:p>
            <a:pPr algn="l" rtl="0">
              <a:lnSpc>
                <a:spcPts val="1200"/>
              </a:lnSpc>
            </a:pPr>
            <a:r>
              <a:rPr lang="ro" sz="1100" b="0" i="0" u="none" spc="-20" baseline="0" dirty="0">
                <a:solidFill>
                  <a:srgbClr val="00618B"/>
                </a:solidFill>
              </a:rPr>
              <a:t>permite </a:t>
            </a:r>
            <a:r>
              <a:rPr lang="ro" sz="1300" b="1" i="0" u="none" spc="-5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tratamentul </a:t>
            </a:r>
            <a:r>
              <a:rPr lang="ro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timpuriu </a:t>
            </a:r>
            <a:r>
              <a:rPr lang="ro" sz="1300" b="1" i="0" u="none" spc="-5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și </a:t>
            </a:r>
            <a:r>
              <a:rPr lang="ro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previne </a:t>
            </a:r>
            <a:r>
              <a:rPr lang="ro" sz="1300" b="1" i="0" u="none" spc="-5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afectarea</a:t>
            </a:r>
            <a:r>
              <a:rPr lang="de-DE" sz="1300" b="1" i="0" u="none" spc="-5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r>
              <a:rPr lang="ro" sz="1300" b="1" i="0" u="none" spc="-50" baseline="0" dirty="0" smtClean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suplimentară </a:t>
            </a:r>
            <a:r>
              <a:rPr lang="ro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 organelor</a:t>
            </a:r>
            <a:endParaRPr lang="ro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9ADD7A29-325F-416C-8DD2-426C090A5978}"/>
              </a:ext>
            </a:extLst>
          </p:cNvPr>
          <p:cNvSpPr txBox="1"/>
          <p:nvPr/>
        </p:nvSpPr>
        <p:spPr>
          <a:xfrm>
            <a:off x="580527" y="8679316"/>
            <a:ext cx="1966902" cy="1516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ro" sz="1200" b="0" i="0" u="none" spc="-20" baseline="0" dirty="0">
                <a:solidFill>
                  <a:srgbClr val="00618B"/>
                </a:solidFill>
              </a:rPr>
              <a:t>Diagnosticarea mai timpurie poate </a:t>
            </a:r>
          </a:p>
          <a:p>
            <a:pPr algn="l" rtl="0">
              <a:lnSpc>
                <a:spcPts val="1600"/>
              </a:lnSpc>
            </a:pPr>
            <a:r>
              <a:rPr lang="ro" sz="12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ameliora supraviețuirea, calitatea vieții și bunăstarea emoțională a pacienților cu amiloidoză AL</a:t>
            </a:r>
            <a:endParaRPr lang="ro" sz="12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xmlns="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xmlns="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xmlns="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xmlns="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xmlns="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xmlns="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xmlns="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xmlns="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xmlns="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69" y="6545429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xmlns="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144</Words>
  <Application>Microsoft Office PowerPoint</Application>
  <PresentationFormat>Benutzerdefiniert</PresentationFormat>
  <Paragraphs>27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IBM Plex Sans Condensed SemiBol</vt:lpstr>
      <vt:lpstr>IBM Plex Sans Light</vt:lpstr>
      <vt:lpstr>IBM Plex Sans</vt:lpstr>
      <vt:lpstr>Office Theme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Default</cp:lastModifiedBy>
  <cp:revision>17</cp:revision>
  <dcterms:created xsi:type="dcterms:W3CDTF">2021-10-21T09:19:19Z</dcterms:created>
  <dcterms:modified xsi:type="dcterms:W3CDTF">2021-11-19T10:27:17Z</dcterms:modified>
</cp:coreProperties>
</file>