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75" d="100"/>
          <a:sy n="75" d="100"/>
        </p:scale>
        <p:origin x="239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7985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3600" b="0" i="0" u="none" spc="-110" baseline="0">
                <a:solidFill>
                  <a:schemeClr val="bg1"/>
                </a:solidFill>
              </a:rPr>
              <a:t>AL AMYLOIDÓZA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DIAGNOSTICKÁ VÝZVA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VEDELI STE?...</a:t>
            </a:r>
            <a:endParaRPr lang="sk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8" y="666872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45" y="703429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96" y="659998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28" y="7002023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570043" y="3732368"/>
            <a:ext cx="210381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sz="1000" b="0" i="0" u="none" spc="-30" baseline="0">
                <a:solidFill>
                  <a:srgbClr val="00618B"/>
                </a:solidFill>
              </a:rPr>
              <a:t>Pacienti s </a:t>
            </a:r>
          </a:p>
          <a:p>
            <a:pPr algn="l" rtl="0"/>
            <a:r>
              <a:rPr lang="sk" sz="1000" b="0" i="0" u="none" spc="-30" baseline="0">
                <a:solidFill>
                  <a:srgbClr val="00618B"/>
                </a:solidFill>
              </a:rPr>
              <a:t>AL amyloidózou môžu zažiť </a:t>
            </a:r>
            <a:r>
              <a:rPr lang="sk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zdĺhavú</a:t>
            </a:r>
            <a:r>
              <a:rPr lang="sk" sz="1350" b="0" i="0" u="none" spc="-30" baseline="0">
                <a:solidFill>
                  <a:srgbClr val="00618B"/>
                </a:solidFill>
              </a:rPr>
              <a:t> a </a:t>
            </a:r>
            <a:r>
              <a:rPr lang="sk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mätúcu</a:t>
            </a:r>
            <a:r>
              <a:rPr lang="sk" sz="1350" b="0" i="0" u="none" spc="-30" baseline="0">
                <a:solidFill>
                  <a:srgbClr val="00618B"/>
                </a:solidFill>
              </a:rPr>
              <a:t> cestu k diagnóze</a:t>
            </a:r>
            <a:endParaRPr lang="sk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665914" y="2666768"/>
            <a:ext cx="1418981" cy="1854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sz="1200" b="0" i="0" u="none" baseline="0" dirty="0">
                <a:solidFill>
                  <a:srgbClr val="00618B"/>
                </a:solidFill>
              </a:rPr>
              <a:t>V priemere pacienti uvádzajú, že navštívili minimálne </a:t>
            </a:r>
          </a:p>
          <a:p>
            <a:pPr algn="l" rtl="0">
              <a:lnSpc>
                <a:spcPts val="1700"/>
              </a:lnSpc>
            </a:pPr>
            <a:r>
              <a:rPr lang="sk" sz="16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3 rôzne odbornosti lekárov </a:t>
            </a:r>
          </a:p>
          <a:p>
            <a:pPr algn="l" rtl="0"/>
            <a:r>
              <a:rPr lang="sk" sz="1200" b="0" i="0" u="none" baseline="0" dirty="0">
                <a:solidFill>
                  <a:srgbClr val="00618B"/>
                </a:solidFill>
              </a:rPr>
              <a:t>pred stanovením diagnózy</a:t>
            </a:r>
            <a:endParaRPr lang="sk" sz="12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4867887" y="3834127"/>
            <a:ext cx="24166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k" sz="1000" b="0" i="0" u="none" spc="-20" baseline="0" dirty="0">
                <a:solidFill>
                  <a:srgbClr val="00618B"/>
                </a:solidFill>
              </a:rPr>
              <a:t>Môže si to vyžiadať viac ako </a:t>
            </a:r>
            <a:r>
              <a:rPr lang="sk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 rok </a:t>
            </a:r>
          </a:p>
          <a:p>
            <a:pPr algn="l" rtl="0">
              <a:lnSpc>
                <a:spcPts val="1200"/>
              </a:lnSpc>
            </a:pPr>
            <a:r>
              <a:rPr lang="sk" sz="1000" b="0" i="0" u="none" spc="-20" baseline="0" dirty="0">
                <a:solidFill>
                  <a:srgbClr val="00618B"/>
                </a:solidFill>
              </a:rPr>
              <a:t>mnoho návštev u zdravotníckych pracovníkov pred tým, ako je pacientovi </a:t>
            </a:r>
          </a:p>
          <a:p>
            <a:pPr algn="l" rtl="0">
              <a:lnSpc>
                <a:spcPts val="1200"/>
              </a:lnSpc>
            </a:pPr>
            <a:r>
              <a:rPr lang="sk" sz="1000" b="0" i="0" u="none" spc="-20" baseline="0" dirty="0">
                <a:solidFill>
                  <a:srgbClr val="00618B"/>
                </a:solidFill>
              </a:rPr>
              <a:t>stanovená diagnóza</a:t>
            </a:r>
            <a:endParaRPr lang="sk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386969" y="4919541"/>
            <a:ext cx="1440633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k" sz="3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20%</a:t>
            </a:r>
          </a:p>
          <a:p>
            <a:pPr algn="l" rtl="0"/>
            <a:r>
              <a:rPr lang="sk" sz="1000" b="0" i="0" u="none" spc="-20" baseline="0" dirty="0">
                <a:solidFill>
                  <a:srgbClr val="00618B"/>
                </a:solidFill>
              </a:rPr>
              <a:t>pacientov s </a:t>
            </a:r>
          </a:p>
          <a:p>
            <a:pPr algn="l" rtl="0"/>
            <a:r>
              <a:rPr lang="sk" sz="1000" b="0" i="0" u="none" spc="-20" baseline="0" dirty="0">
                <a:solidFill>
                  <a:srgbClr val="00618B"/>
                </a:solidFill>
              </a:rPr>
              <a:t>AL amyloidózou </a:t>
            </a:r>
            <a:br>
              <a:rPr lang="sk" sz="1000" spc="-20" dirty="0">
                <a:solidFill>
                  <a:srgbClr val="00618B"/>
                </a:solidFill>
              </a:rPr>
            </a:br>
            <a:r>
              <a:rPr lang="sk" sz="1000" b="0" i="0" u="none" spc="-20" baseline="0" dirty="0">
                <a:solidFill>
                  <a:srgbClr val="00618B"/>
                </a:solidFill>
              </a:rPr>
              <a:t>nie je správne diagnostikovaných až </a:t>
            </a:r>
          </a:p>
          <a:p>
            <a:pPr algn="l" rtl="0"/>
            <a:r>
              <a:rPr lang="sk" sz="135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 alebo viac rokov </a:t>
            </a:r>
          </a:p>
          <a:p>
            <a:pPr algn="l" rtl="0"/>
            <a:r>
              <a:rPr lang="sk" sz="1000" b="0" i="0" u="none" spc="-20" baseline="0" dirty="0">
                <a:solidFill>
                  <a:srgbClr val="00618B"/>
                </a:solidFill>
              </a:rPr>
              <a:t>po počiatočnom </a:t>
            </a:r>
            <a:br>
              <a:rPr lang="sk" sz="1000" spc="-20" dirty="0">
                <a:solidFill>
                  <a:srgbClr val="00618B"/>
                </a:solidFill>
              </a:rPr>
            </a:br>
            <a:r>
              <a:rPr lang="sk" sz="1000" b="0" i="0" u="none" spc="-20" baseline="0" dirty="0">
                <a:solidFill>
                  <a:srgbClr val="00618B"/>
                </a:solidFill>
              </a:rPr>
              <a:t>nástupe príznakov</a:t>
            </a:r>
            <a:endParaRPr lang="sk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741728" y="5611190"/>
            <a:ext cx="2198608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sk" sz="12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amyloidóza je veľmi zriedkavé ochorenie, </a:t>
            </a:r>
            <a:r>
              <a:rPr lang="sk" sz="1200" b="0" i="0" u="none" spc="-50" baseline="0" dirty="0">
                <a:solidFill>
                  <a:srgbClr val="00618B"/>
                </a:solidFill>
              </a:rPr>
              <a:t>čo znamená, že povedomie je nízke</a:t>
            </a:r>
            <a:endParaRPr lang="sk" sz="12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56680" y="4805907"/>
            <a:ext cx="144983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sk" sz="1350" b="0" i="0" u="none" spc="-50" baseline="0" dirty="0">
                <a:solidFill>
                  <a:srgbClr val="00618B"/>
                </a:solidFill>
              </a:rPr>
              <a:t>Stredný </a:t>
            </a:r>
            <a:br>
              <a:rPr lang="sk" sz="1350" spc="-50" dirty="0">
                <a:solidFill>
                  <a:srgbClr val="00618B"/>
                </a:solidFill>
              </a:rPr>
            </a:br>
            <a:r>
              <a:rPr lang="sk" sz="1350" b="0" i="0" u="none" spc="-50" baseline="0" dirty="0">
                <a:solidFill>
                  <a:srgbClr val="00618B"/>
                </a:solidFill>
              </a:rPr>
              <a:t>čas od prvej konzultácie po stanovenie diagnózy je</a:t>
            </a:r>
          </a:p>
          <a:p>
            <a:pPr algn="l" rtl="0"/>
            <a:r>
              <a:rPr lang="sk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dní</a:t>
            </a:r>
          </a:p>
          <a:p>
            <a:pPr algn="l" rtl="0"/>
            <a:r>
              <a:rPr lang="sk" sz="700" b="0" i="0" u="none" spc="-50" baseline="0" dirty="0">
                <a:solidFill>
                  <a:srgbClr val="00618B"/>
                </a:solidFill>
              </a:rPr>
              <a:t>(podľa štúdie </a:t>
            </a:r>
          </a:p>
          <a:p>
            <a:pPr algn="l" rtl="0"/>
            <a:r>
              <a:rPr lang="sk" sz="700" b="0" i="0" u="none" spc="-50" baseline="0" dirty="0">
                <a:solidFill>
                  <a:srgbClr val="00618B"/>
                </a:solidFill>
              </a:rPr>
              <a:t>v Holandsku)</a:t>
            </a:r>
            <a:endParaRPr lang="sk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370971" y="7548323"/>
            <a:ext cx="240235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sz="950" b="0" i="0" u="none" spc="-20" baseline="0" dirty="0">
                <a:solidFill>
                  <a:srgbClr val="00618B"/>
                </a:solidFill>
              </a:rPr>
              <a:t>AL amyloidóza nie je často </a:t>
            </a:r>
          </a:p>
          <a:p>
            <a:pPr algn="l" rtl="0"/>
            <a:r>
              <a:rPr lang="sk" sz="950" b="0" i="0" u="none" spc="-20" baseline="0" dirty="0">
                <a:solidFill>
                  <a:srgbClr val="00618B"/>
                </a:solidFill>
              </a:rPr>
              <a:t>diagnostikovaná alebo rozpoznaná, až kým </a:t>
            </a:r>
          </a:p>
          <a:p>
            <a:pPr algn="l" rtl="0"/>
            <a:r>
              <a:rPr lang="sk" sz="135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nedôjde k nezvratnému poškodeniu orgánov</a:t>
            </a:r>
            <a:endParaRPr lang="sk" sz="135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727928" y="6668720"/>
            <a:ext cx="16980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k" sz="1000" b="0" i="0" u="none" spc="-20" baseline="0" dirty="0">
                <a:solidFill>
                  <a:srgbClr val="00618B"/>
                </a:solidFill>
              </a:rPr>
              <a:t>Príznaky </a:t>
            </a:r>
          </a:p>
          <a:p>
            <a:pPr algn="l" rtl="0">
              <a:lnSpc>
                <a:spcPts val="1200"/>
              </a:lnSpc>
            </a:pPr>
            <a:r>
              <a:rPr lang="sk" sz="1000" b="0" i="0" u="none" spc="-20" baseline="0" dirty="0">
                <a:solidFill>
                  <a:srgbClr val="00618B"/>
                </a:solidFill>
              </a:rPr>
              <a:t>AL amyloidózy sa často vyvíjajú pomaly, </a:t>
            </a:r>
          </a:p>
          <a:p>
            <a:pPr algn="l" rtl="0">
              <a:lnSpc>
                <a:spcPts val="1200"/>
              </a:lnSpc>
            </a:pPr>
            <a:r>
              <a:rPr lang="sk" sz="1000" b="0" i="0" u="none" spc="-20" baseline="0" dirty="0">
                <a:solidFill>
                  <a:srgbClr val="00618B"/>
                </a:solidFill>
              </a:rPr>
              <a:t>sú nešpecifické, </a:t>
            </a:r>
            <a:br>
              <a:rPr lang="sk" sz="1000" spc="-20" dirty="0">
                <a:solidFill>
                  <a:srgbClr val="00618B"/>
                </a:solidFill>
              </a:rPr>
            </a:br>
            <a:r>
              <a:rPr lang="sk" sz="1000" b="0" i="0" u="none" spc="-20" baseline="0" dirty="0">
                <a:solidFill>
                  <a:srgbClr val="00618B"/>
                </a:solidFill>
              </a:rPr>
              <a:t>značne sa líšia a môžu </a:t>
            </a:r>
            <a:br>
              <a:rPr lang="sk" sz="1000" spc="-20" dirty="0">
                <a:solidFill>
                  <a:srgbClr val="00618B"/>
                </a:solidFill>
              </a:rPr>
            </a:br>
            <a:r>
              <a:rPr lang="sk" sz="1000" b="0" i="0" u="none" spc="-20" baseline="0" dirty="0">
                <a:solidFill>
                  <a:srgbClr val="00618B"/>
                </a:solidFill>
              </a:rPr>
              <a:t>sa prezentovať kdekoľvek v </a:t>
            </a:r>
            <a:br>
              <a:rPr lang="sk" sz="1000" spc="-20" dirty="0">
                <a:solidFill>
                  <a:srgbClr val="00618B"/>
                </a:solidFill>
              </a:rPr>
            </a:br>
            <a:r>
              <a:rPr lang="sk" sz="1000" b="0" i="0" u="none" spc="-20" baseline="0" dirty="0">
                <a:solidFill>
                  <a:srgbClr val="00618B"/>
                </a:solidFill>
              </a:rPr>
              <a:t>tele (okrem </a:t>
            </a:r>
            <a:br>
              <a:rPr lang="sk" sz="1000" spc="-20" dirty="0">
                <a:solidFill>
                  <a:srgbClr val="00618B"/>
                </a:solidFill>
              </a:rPr>
            </a:br>
            <a:r>
              <a:rPr lang="sk" sz="1000" b="0" i="0" u="none" spc="-20" baseline="0" dirty="0">
                <a:solidFill>
                  <a:srgbClr val="00618B"/>
                </a:solidFill>
              </a:rPr>
              <a:t>mozgu), </a:t>
            </a:r>
            <a:r>
              <a:rPr lang="sk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čo uľahčuje </a:t>
            </a:r>
            <a:br>
              <a:rPr lang="sk" sz="1000" b="1" spc="-2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sk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podozrenie na bežnejší stav</a:t>
            </a:r>
            <a:endParaRPr lang="sk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884391" y="7075374"/>
            <a:ext cx="16933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sk" sz="1100" b="0" i="0" u="none" spc="-20" baseline="0" dirty="0">
                <a:solidFill>
                  <a:srgbClr val="00618B"/>
                </a:solidFill>
              </a:rPr>
              <a:t>Včasná diagnóza </a:t>
            </a:r>
          </a:p>
          <a:p>
            <a:pPr algn="l" rtl="0">
              <a:lnSpc>
                <a:spcPts val="1200"/>
              </a:lnSpc>
            </a:pPr>
            <a:r>
              <a:rPr lang="sk" sz="1100" b="0" i="0" u="none" spc="-20" baseline="0" dirty="0">
                <a:solidFill>
                  <a:srgbClr val="00618B"/>
                </a:solidFill>
              </a:rPr>
              <a:t>AL amyloidózy </a:t>
            </a:r>
          </a:p>
          <a:p>
            <a:pPr algn="l" rtl="0">
              <a:lnSpc>
                <a:spcPts val="1200"/>
              </a:lnSpc>
            </a:pPr>
            <a:r>
              <a:rPr lang="sk" sz="1100" b="0" i="0" u="none" spc="-20" baseline="0" dirty="0">
                <a:solidFill>
                  <a:srgbClr val="00618B"/>
                </a:solidFill>
              </a:rPr>
              <a:t>umožňuje </a:t>
            </a:r>
          </a:p>
          <a:p>
            <a:pPr algn="l" rtl="0">
              <a:lnSpc>
                <a:spcPts val="1500"/>
              </a:lnSpc>
            </a:pPr>
            <a:r>
              <a:rPr lang="sk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skoršiu liečbu </a:t>
            </a:r>
            <a:br>
              <a:rPr lang="sk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sk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 zabraňuje ďalšiemu</a:t>
            </a:r>
            <a:br>
              <a:rPr lang="sk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sk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poškodeniu orgánov</a:t>
            </a:r>
            <a:endParaRPr lang="sk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580527" y="8679316"/>
            <a:ext cx="1966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sk" sz="1400" b="0" i="0" u="none" spc="-20" baseline="0" dirty="0">
                <a:solidFill>
                  <a:srgbClr val="00618B"/>
                </a:solidFill>
              </a:rPr>
              <a:t>Včasná diagnóza dokáže </a:t>
            </a:r>
          </a:p>
          <a:p>
            <a:pPr algn="l" rtl="0">
              <a:lnSpc>
                <a:spcPts val="1600"/>
              </a:lnSpc>
            </a:pPr>
            <a:r>
              <a:rPr lang="sk" sz="14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zlepšiť prežívanie, kvalitu života a emocionálnu pohodu pacientov s AL amyloidózou</a:t>
            </a:r>
            <a:endParaRPr lang="sk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69" y="6545429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193</Words>
  <Application>Microsoft Office PowerPoint</Application>
  <PresentationFormat>Benutzerdefiniert</PresentationFormat>
  <Paragraphs>37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IBM Plex Sans Condensed SemiBol</vt:lpstr>
      <vt:lpstr>IBM Plex Sans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17</cp:revision>
  <dcterms:created xsi:type="dcterms:W3CDTF">2021-10-21T09:19:19Z</dcterms:created>
  <dcterms:modified xsi:type="dcterms:W3CDTF">2021-11-05T15:39:09Z</dcterms:modified>
</cp:coreProperties>
</file>