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-316092" y="244926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600070" y="9991917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3600" b="0" i="0" u="none" spc="-110" baseline="0" dirty="0">
                <a:solidFill>
                  <a:schemeClr val="bg1"/>
                </a:solidFill>
              </a:rPr>
              <a:t>אתגר האבחון של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עמילואידוזיס ראשונית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הידעת?...</a:t>
            </a:r>
            <a:endParaRPr lang="he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000" b="0" i="0" u="none" spc="-30" baseline="0">
                <a:solidFill>
                  <a:srgbClr val="00618B"/>
                </a:solidFill>
              </a:rPr>
              <a:t>מטופלים עם </a:t>
            </a:r>
          </a:p>
          <a:p>
            <a:pPr algn="r" rtl="1"/>
            <a:r>
              <a:rPr lang="he" sz="1000" b="0" i="0" u="none" spc="-30" baseline="0">
                <a:solidFill>
                  <a:srgbClr val="00618B"/>
                </a:solidFill>
              </a:rPr>
              <a:t> עמילואידוזיס ראשונית עלולים לעבור מסלולי אבחון</a:t>
            </a:r>
            <a:r>
              <a:rPr lang="he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ארוכים</a:t>
            </a:r>
            <a:r>
              <a:rPr lang="he" sz="1350" b="0" i="0" u="none" spc="-30" baseline="0">
                <a:solidFill>
                  <a:srgbClr val="00618B"/>
                </a:solidFill>
              </a:rPr>
              <a:t> ו</a:t>
            </a:r>
            <a:r>
              <a:rPr lang="he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מבלבלים</a:t>
            </a:r>
            <a:endParaRPr lang="he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72943" y="2705115"/>
            <a:ext cx="1151311" cy="1854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200" b="0" i="0" u="none" baseline="0">
                <a:solidFill>
                  <a:srgbClr val="00618B"/>
                </a:solidFill>
              </a:rPr>
              <a:t>בממוצע, מטופלים מדווחים על כך שהם רואים </a:t>
            </a:r>
          </a:p>
          <a:p>
            <a:pPr algn="r" rtl="1">
              <a:lnSpc>
                <a:spcPts val="1700"/>
              </a:lnSpc>
            </a:pPr>
            <a:r>
              <a:rPr lang="he" sz="1600" b="0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לפחות 3 סוגים שונים של רופאים </a:t>
            </a:r>
          </a:p>
          <a:p>
            <a:pPr algn="r" rtl="1"/>
            <a:r>
              <a:rPr lang="he" sz="1200" b="0" i="0" u="none" baseline="0">
                <a:solidFill>
                  <a:srgbClr val="00618B"/>
                </a:solidFill>
              </a:rPr>
              <a:t>לפני שהם מקבלים אבחנה</a:t>
            </a:r>
            <a:endParaRPr lang="he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4867887" y="3834127"/>
            <a:ext cx="207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הם עלולים להימשך מעל </a:t>
            </a:r>
            <a:r>
              <a:rPr lang="he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שנה </a:t>
            </a:r>
          </a:p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ולכלול ביקורים רבים אצל אנשי מקצוע מתחום הבריאות לפני שמטופל מקבל </a:t>
            </a:r>
          </a:p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איבחון</a:t>
            </a:r>
            <a:endParaRPr lang="he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227948" y="5046988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</a:pPr>
            <a:r>
              <a:rPr lang="he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20%</a:t>
            </a:r>
          </a:p>
          <a:p>
            <a:pPr algn="r" rtl="1"/>
            <a:r>
              <a:rPr lang="he" sz="1000" b="0" i="0" u="none" spc="-20" baseline="0" dirty="0">
                <a:solidFill>
                  <a:srgbClr val="00618B"/>
                </a:solidFill>
              </a:rPr>
              <a:t>מהמטופלים עם </a:t>
            </a:r>
          </a:p>
          <a:p>
            <a:pPr algn="r" rtl="1"/>
            <a:r>
              <a:rPr lang="he" sz="1000" b="0" i="0" u="none" spc="-20" baseline="0" dirty="0">
                <a:solidFill>
                  <a:srgbClr val="00618B"/>
                </a:solidFill>
              </a:rPr>
              <a:t>עמילואידוזיס ראשונית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אינם מאובחנים כראוי עד </a:t>
            </a:r>
          </a:p>
          <a:p>
            <a:pPr algn="r" rtl="1"/>
            <a:r>
              <a:rPr lang="he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שנתיים או יותר </a:t>
            </a:r>
          </a:p>
          <a:p>
            <a:pPr algn="r" rtl="1"/>
            <a:r>
              <a:rPr lang="he" sz="1000" b="0" i="0" u="none" spc="-20" baseline="0" dirty="0">
                <a:solidFill>
                  <a:srgbClr val="00618B"/>
                </a:solidFill>
              </a:rPr>
              <a:t>לאחר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התפרצות הסימפטומים הראשונית</a:t>
            </a:r>
            <a:endParaRPr lang="he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348571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750"/>
              </a:lnSpc>
            </a:pPr>
            <a:r>
              <a:rPr lang="he" sz="16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עמילואידוזיס ראשונית היא מחלה נדירה,</a:t>
            </a:r>
            <a:r>
              <a:rPr lang="he" sz="1600" b="0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he" sz="1500" b="0" i="0" u="none" spc="-50" baseline="0" dirty="0">
                <a:solidFill>
                  <a:srgbClr val="00618B"/>
                </a:solidFill>
              </a:rPr>
              <a:t>מה שאומר שהמודעות אליה נמוכה</a:t>
            </a:r>
            <a:endParaRPr lang="he" sz="15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81892" y="4955444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50"/>
              </a:lnSpc>
            </a:pPr>
            <a:r>
              <a:rPr lang="he" sz="1350" b="0" i="0" u="none" spc="-50" baseline="0">
                <a:solidFill>
                  <a:srgbClr val="00618B"/>
                </a:solidFill>
              </a:rPr>
              <a:t>הזמן החציוני </a:t>
            </a:r>
            <a:br>
              <a:rPr lang="he" sz="1350" spc="-50">
                <a:solidFill>
                  <a:srgbClr val="00618B"/>
                </a:solidFill>
              </a:rPr>
            </a:br>
            <a:r>
              <a:rPr lang="he" sz="1350" b="0" i="0" u="none" spc="-50" baseline="0">
                <a:solidFill>
                  <a:srgbClr val="00618B"/>
                </a:solidFill>
              </a:rPr>
              <a:t>מההתייעצות הראשונה ועד האבחנה הוא</a:t>
            </a:r>
          </a:p>
          <a:p>
            <a:pPr algn="r" rtl="1"/>
            <a:r>
              <a:rPr lang="he" sz="23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ימים</a:t>
            </a:r>
          </a:p>
          <a:p>
            <a:pPr algn="r" rtl="1"/>
            <a:r>
              <a:rPr lang="he" sz="700" b="0" i="0" u="none" spc="-50" baseline="0">
                <a:solidFill>
                  <a:srgbClr val="00618B"/>
                </a:solidFill>
              </a:rPr>
              <a:t>(על פי מחקר </a:t>
            </a:r>
          </a:p>
          <a:p>
            <a:pPr algn="r" rtl="1"/>
            <a:r>
              <a:rPr lang="he" sz="700" b="0" i="0" u="none" spc="-50" baseline="0">
                <a:solidFill>
                  <a:srgbClr val="00618B"/>
                </a:solidFill>
              </a:rPr>
              <a:t>שבוצע בהולנד)</a:t>
            </a:r>
            <a:endParaRPr lang="he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74801" y="7532430"/>
            <a:ext cx="203061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950" b="0" i="0" u="none" spc="-20" baseline="0">
                <a:solidFill>
                  <a:srgbClr val="00618B"/>
                </a:solidFill>
              </a:rPr>
              <a:t>עמילואידוזיס ראשונית בדרך כלל </a:t>
            </a:r>
          </a:p>
          <a:p>
            <a:pPr algn="r" rtl="1"/>
            <a:r>
              <a:rPr lang="he" sz="950" b="0" i="0" u="none" spc="-20" baseline="0">
                <a:solidFill>
                  <a:srgbClr val="00618B"/>
                </a:solidFill>
              </a:rPr>
              <a:t>אינו מאובחן או מזוהה עד </a:t>
            </a:r>
          </a:p>
          <a:p>
            <a:pPr algn="r" rtl="1"/>
            <a:r>
              <a:rPr lang="he" sz="135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להיווצרות נזק בלתי הפיך לאיברים</a:t>
            </a:r>
            <a:endParaRPr lang="he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500674" y="6440425"/>
            <a:ext cx="14247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תסמינים של </a:t>
            </a:r>
          </a:p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עמילואידוזיס ראשונית מתפתחים, בדרך כלל, באיטיות, </a:t>
            </a:r>
          </a:p>
          <a:p>
            <a:pPr algn="r" rtl="1">
              <a:lnSpc>
                <a:spcPts val="1200"/>
              </a:lnSpc>
            </a:pPr>
            <a:r>
              <a:rPr lang="he" sz="1000" b="0" i="0" u="none" spc="-20" baseline="0" dirty="0">
                <a:solidFill>
                  <a:srgbClr val="00618B"/>
                </a:solidFill>
              </a:rPr>
              <a:t>הם אינם ספציפיים,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שונים מאד מאדם לאדם, ויכולים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להופיע בכל מקום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בגוף (מלבד </a:t>
            </a:r>
            <a:br>
              <a:rPr lang="he" sz="1000" spc="-20" dirty="0">
                <a:solidFill>
                  <a:srgbClr val="00618B"/>
                </a:solidFill>
              </a:rPr>
            </a:br>
            <a:r>
              <a:rPr lang="he" sz="1000" b="0" i="0" u="none" spc="-20" baseline="0" dirty="0">
                <a:solidFill>
                  <a:srgbClr val="00618B"/>
                </a:solidFill>
              </a:rPr>
              <a:t>במוח), </a:t>
            </a:r>
            <a:r>
              <a:rPr lang="he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ובכך מקלים </a:t>
            </a:r>
            <a:br>
              <a:rPr lang="he" sz="1000" b="1" spc="-2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he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על חשד למצב רפואי נפוץ יותר</a:t>
            </a:r>
            <a:endParaRPr lang="he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623994" y="7069190"/>
            <a:ext cx="1415638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</a:pPr>
            <a:r>
              <a:rPr lang="he" sz="1100" b="0" i="0" u="none" spc="-20" baseline="0" dirty="0">
                <a:solidFill>
                  <a:srgbClr val="00618B"/>
                </a:solidFill>
              </a:rPr>
              <a:t>אבחון מוקדם </a:t>
            </a:r>
          </a:p>
          <a:p>
            <a:pPr algn="r" rtl="1">
              <a:lnSpc>
                <a:spcPts val="1200"/>
              </a:lnSpc>
            </a:pPr>
            <a:r>
              <a:rPr lang="he" sz="1100" b="0" i="0" u="none" spc="-20" baseline="0" dirty="0">
                <a:solidFill>
                  <a:srgbClr val="00618B"/>
                </a:solidFill>
              </a:rPr>
              <a:t>של עמילואידוזיס ראשונית </a:t>
            </a:r>
          </a:p>
          <a:p>
            <a:pPr algn="r" rtl="1">
              <a:lnSpc>
                <a:spcPts val="1200"/>
              </a:lnSpc>
            </a:pPr>
            <a:r>
              <a:rPr lang="he" sz="1100" b="0" i="0" u="none" spc="-20" baseline="0" dirty="0">
                <a:solidFill>
                  <a:srgbClr val="00618B"/>
                </a:solidFill>
              </a:rPr>
              <a:t>מאפשר </a:t>
            </a:r>
          </a:p>
          <a:p>
            <a:pPr algn="r" rtl="1">
              <a:lnSpc>
                <a:spcPts val="1500"/>
              </a:lnSpc>
            </a:pPr>
            <a:r>
              <a:rPr lang="h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טיפול מוקדם יותר </a:t>
            </a:r>
            <a:br>
              <a:rPr lang="he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h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ומונע נזק נוסף</a:t>
            </a:r>
            <a:br>
              <a:rPr lang="he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h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לאיברים</a:t>
            </a:r>
            <a:endParaRPr lang="he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434624" y="8696177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he" sz="1400" b="0" i="0" u="none" spc="-20" baseline="0" dirty="0">
                <a:solidFill>
                  <a:srgbClr val="00618B"/>
                </a:solidFill>
              </a:rPr>
              <a:t>אבחון מוקדם יותר יכול </a:t>
            </a:r>
          </a:p>
          <a:p>
            <a:pPr algn="r" rtl="1">
              <a:lnSpc>
                <a:spcPts val="1600"/>
              </a:lnSpc>
            </a:pPr>
            <a:r>
              <a:rPr lang="he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לשפר את סיכויי ההישרדות, איכות החיים והרווחה הרגשית במטופלים עם עמילואידוזיס ראשונית</a:t>
            </a:r>
            <a:endParaRPr lang="he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191</Words>
  <Application>Microsoft Office PowerPoint</Application>
  <PresentationFormat>Benutzerdefiniert</PresentationFormat>
  <Paragraphs>37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17</cp:revision>
  <dcterms:created xsi:type="dcterms:W3CDTF">2021-10-21T09:19:19Z</dcterms:created>
  <dcterms:modified xsi:type="dcterms:W3CDTF">2021-11-08T16:08:56Z</dcterms:modified>
</cp:coreProperties>
</file>