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18B"/>
    <a:srgbClr val="E64734"/>
    <a:srgbClr val="E94A34"/>
    <a:srgbClr val="C3473F"/>
    <a:srgbClr val="DB4A36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D47617F6-DFBD-40C3-8BF3-B119336E3D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08"/>
          <a:stretch/>
        </p:blipFill>
        <p:spPr>
          <a:xfrm>
            <a:off x="1293326" y="753849"/>
            <a:ext cx="4986962" cy="11702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es-es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es-es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es-es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es-es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1039" y="814876"/>
            <a:ext cx="75586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s-es" sz="3200" b="0" i="0" u="none" spc="-110" baseline="0" dirty="0">
                <a:solidFill>
                  <a:schemeClr val="bg1"/>
                </a:solidFill>
              </a:rPr>
              <a:t>EL RETO DEL DIAGNÓSTICO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269764"/>
            <a:ext cx="47644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s-es" sz="3600" b="0" i="0" u="none" spc="-8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DE LA AMILOIDOSIS AL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2380246" y="2067924"/>
            <a:ext cx="314425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es-es" sz="2800" b="1" i="0" u="none" baseline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¿SABÍA QUE...?</a:t>
            </a:r>
            <a:endParaRPr lang="es-es" sz="2800" dirty="0">
              <a:solidFill>
                <a:srgbClr val="E64734"/>
              </a:solidFill>
              <a:latin typeface="+mj-lt"/>
            </a:endParaRPr>
          </a:p>
        </p:txBody>
      </p:sp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D93A849E-7E90-4D9D-AE98-87E6528836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800" y="8578182"/>
            <a:ext cx="1304547" cy="1450851"/>
          </a:xfrm>
          <a:prstGeom prst="rect">
            <a:avLst/>
          </a:prstGeom>
        </p:spPr>
      </p:pic>
      <p:pic>
        <p:nvPicPr>
          <p:cNvPr id="33" name="Picture 3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15B0220-27E8-4DFC-B7D7-D5DB07A9B3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900" y="2390919"/>
            <a:ext cx="2014732" cy="1335027"/>
          </a:xfrm>
          <a:prstGeom prst="rect">
            <a:avLst/>
          </a:prstGeom>
        </p:spPr>
      </p:pic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83DED7B1-44CD-4524-BB7A-99554EDB1C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153" y="4767574"/>
            <a:ext cx="1700787" cy="880874"/>
          </a:xfrm>
          <a:prstGeom prst="rect">
            <a:avLst/>
          </a:prstGeom>
        </p:spPr>
      </p:pic>
      <p:pic>
        <p:nvPicPr>
          <p:cNvPr id="40" name="Picture 39" descr="A picture containing text&#10;&#10;Description automatically generated">
            <a:extLst>
              <a:ext uri="{FF2B5EF4-FFF2-40B4-BE49-F238E27FC236}">
                <a16:creationId xmlns:a16="http://schemas.microsoft.com/office/drawing/2014/main" id="{8CF895ED-D863-46A7-8EE8-DAFF82BB9B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28" y="6668720"/>
            <a:ext cx="518161" cy="789434"/>
          </a:xfrm>
          <a:prstGeom prst="rect">
            <a:avLst/>
          </a:prstGeom>
        </p:spPr>
      </p:pic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D00D8F1C-9A34-425B-96B0-B42BE1B55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145" y="7034297"/>
            <a:ext cx="829058" cy="649225"/>
          </a:xfrm>
          <a:prstGeom prst="rect">
            <a:avLst/>
          </a:prstGeom>
        </p:spPr>
      </p:pic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id="{20C1AA4A-10DA-411F-A694-48F9303A5A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696" y="6599983"/>
            <a:ext cx="670561" cy="463297"/>
          </a:xfrm>
          <a:prstGeom prst="rect">
            <a:avLst/>
          </a:prstGeom>
        </p:spPr>
      </p:pic>
      <p:pic>
        <p:nvPicPr>
          <p:cNvPr id="56" name="Picture 55" descr="Shape&#10;&#10;Description automatically generated with low confidence">
            <a:extLst>
              <a:ext uri="{FF2B5EF4-FFF2-40B4-BE49-F238E27FC236}">
                <a16:creationId xmlns:a16="http://schemas.microsoft.com/office/drawing/2014/main" id="{9D302479-06F3-468E-99B1-23E2E38DA7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22" y="2385922"/>
            <a:ext cx="1722124" cy="1402083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2FF8094E-4046-4CA5-A201-00F25510D6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032" y="6580144"/>
            <a:ext cx="963170" cy="908306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612D79FD-0CCF-4672-AF3F-727374FA3BD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728" y="7002023"/>
            <a:ext cx="643129" cy="579121"/>
          </a:xfrm>
          <a:prstGeom prst="rect">
            <a:avLst/>
          </a:prstGeom>
        </p:spPr>
      </p:pic>
      <p:pic>
        <p:nvPicPr>
          <p:cNvPr id="64" name="Picture 63" descr="Icon&#10;&#10;Description automatically generated">
            <a:extLst>
              <a:ext uri="{FF2B5EF4-FFF2-40B4-BE49-F238E27FC236}">
                <a16:creationId xmlns:a16="http://schemas.microsoft.com/office/drawing/2014/main" id="{9363221C-EE6A-4ABA-8122-2B48DAE3F6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9" y="4678751"/>
            <a:ext cx="1563627" cy="1630683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01428D61-33B6-4BFD-B73F-A63786EBAA28}"/>
              </a:ext>
            </a:extLst>
          </p:cNvPr>
          <p:cNvSpPr txBox="1"/>
          <p:nvPr/>
        </p:nvSpPr>
        <p:spPr>
          <a:xfrm>
            <a:off x="570043" y="3732368"/>
            <a:ext cx="2103815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s-es" sz="1000" b="0" i="0" u="none" spc="-30" baseline="0">
                <a:solidFill>
                  <a:srgbClr val="00618B"/>
                </a:solidFill>
              </a:rPr>
              <a:t>Los pacientes de </a:t>
            </a:r>
          </a:p>
          <a:p>
            <a:pPr algn="l" rtl="0"/>
            <a:r>
              <a:rPr lang="es-es" sz="1000" b="0" i="0" u="none" spc="-30" baseline="0">
                <a:solidFill>
                  <a:srgbClr val="00618B"/>
                </a:solidFill>
              </a:rPr>
              <a:t>amiloidosis AL pueden atravesar un camino </a:t>
            </a:r>
            <a:r>
              <a:rPr lang="es-es" sz="1350" b="1" i="0" u="none" spc="-3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largo</a:t>
            </a:r>
            <a:r>
              <a:rPr lang="es-es" sz="1350" b="0" i="0" u="none" spc="-30" baseline="0">
                <a:solidFill>
                  <a:srgbClr val="00618B"/>
                </a:solidFill>
              </a:rPr>
              <a:t> y </a:t>
            </a:r>
            <a:r>
              <a:rPr lang="es-es" sz="1350" b="1" i="0" u="none" spc="-3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confuso</a:t>
            </a:r>
            <a:r>
              <a:rPr lang="es-es" sz="1350" b="0" i="0" u="none" spc="-30" baseline="0">
                <a:solidFill>
                  <a:srgbClr val="00618B"/>
                </a:solidFill>
              </a:rPr>
              <a:t> hasta su diagnóstico</a:t>
            </a:r>
            <a:endParaRPr lang="es-es" sz="1350" spc="-30" dirty="0">
              <a:solidFill>
                <a:srgbClr val="00618B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BEE039C-A544-4273-BEA1-905101F521E9}"/>
              </a:ext>
            </a:extLst>
          </p:cNvPr>
          <p:cNvSpPr txBox="1"/>
          <p:nvPr/>
        </p:nvSpPr>
        <p:spPr>
          <a:xfrm>
            <a:off x="3772943" y="2705115"/>
            <a:ext cx="1397569" cy="1669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s-es" sz="1200" b="0" i="0" u="none" baseline="0" dirty="0">
                <a:solidFill>
                  <a:srgbClr val="00618B"/>
                </a:solidFill>
              </a:rPr>
              <a:t>En promedio, los pacientes afirman consultar </a:t>
            </a:r>
          </a:p>
          <a:p>
            <a:pPr algn="l" rtl="0">
              <a:lnSpc>
                <a:spcPts val="1700"/>
              </a:lnSpc>
            </a:pPr>
            <a:r>
              <a:rPr lang="es-es" sz="1600" b="0" i="0" u="none" baseline="0" dirty="0">
                <a:solidFill>
                  <a:srgbClr val="E64734"/>
                </a:solidFill>
                <a:latin typeface="+mj-lt"/>
                <a:ea typeface="+mj-lt"/>
                <a:cs typeface="+mj-lt"/>
                <a:sym typeface="+mj-lt"/>
              </a:rPr>
              <a:t>con al menos 3 tipos de médico </a:t>
            </a:r>
          </a:p>
          <a:p>
            <a:pPr algn="l" rtl="0"/>
            <a:r>
              <a:rPr lang="es-es" sz="1200" b="0" i="0" u="none" baseline="0" dirty="0">
                <a:solidFill>
                  <a:srgbClr val="00618B"/>
                </a:solidFill>
              </a:rPr>
              <a:t>antes de ser diagnosticados</a:t>
            </a:r>
            <a:endParaRPr lang="es-es" sz="1200" dirty="0">
              <a:solidFill>
                <a:srgbClr val="00618B"/>
              </a:solidFill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4BEB63F-7AFC-4F8D-A088-06AAF914C601}"/>
              </a:ext>
            </a:extLst>
          </p:cNvPr>
          <p:cNvSpPr txBox="1"/>
          <p:nvPr/>
        </p:nvSpPr>
        <p:spPr>
          <a:xfrm>
            <a:off x="4867887" y="3737285"/>
            <a:ext cx="24166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es-es" sz="1000" b="0" i="0" u="none" spc="-20" baseline="0" dirty="0">
                <a:solidFill>
                  <a:srgbClr val="00618B"/>
                </a:solidFill>
              </a:rPr>
              <a:t>Se puede necesitar más de </a:t>
            </a:r>
            <a:r>
              <a:rPr lang="es-es" sz="23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 año </a:t>
            </a:r>
          </a:p>
          <a:p>
            <a:pPr algn="l" rtl="0">
              <a:lnSpc>
                <a:spcPts val="1200"/>
              </a:lnSpc>
            </a:pPr>
            <a:r>
              <a:rPr lang="es-es" sz="1000" b="0" i="0" u="none" spc="-20" baseline="0" dirty="0">
                <a:solidFill>
                  <a:srgbClr val="00618B"/>
                </a:solidFill>
              </a:rPr>
              <a:t>y muchas visitas a especialistas para que un paciente </a:t>
            </a:r>
          </a:p>
          <a:p>
            <a:pPr algn="l" rtl="0">
              <a:lnSpc>
                <a:spcPts val="1200"/>
              </a:lnSpc>
            </a:pPr>
            <a:r>
              <a:rPr lang="es-es" sz="1000" b="0" i="0" u="none" spc="-20" baseline="0" dirty="0">
                <a:solidFill>
                  <a:srgbClr val="00618B"/>
                </a:solidFill>
              </a:rPr>
              <a:t>obtenga el diagnóstico</a:t>
            </a:r>
            <a:endParaRPr lang="es-es" sz="1000" spc="-20" dirty="0">
              <a:solidFill>
                <a:srgbClr val="00618B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F7A6AC3-BA26-4FA2-900C-1152D06A4AEE}"/>
              </a:ext>
            </a:extLst>
          </p:cNvPr>
          <p:cNvSpPr txBox="1"/>
          <p:nvPr/>
        </p:nvSpPr>
        <p:spPr>
          <a:xfrm>
            <a:off x="1308097" y="4977796"/>
            <a:ext cx="1936080" cy="1377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es-es" sz="32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El 20 %</a:t>
            </a:r>
          </a:p>
          <a:p>
            <a:pPr algn="l" rtl="0"/>
            <a:r>
              <a:rPr lang="es-es" sz="1000" b="0" i="0" u="none" spc="-20" baseline="0" dirty="0">
                <a:solidFill>
                  <a:srgbClr val="00618B"/>
                </a:solidFill>
              </a:rPr>
              <a:t>de los pacientes de </a:t>
            </a:r>
          </a:p>
          <a:p>
            <a:pPr algn="l" rtl="0"/>
            <a:r>
              <a:rPr lang="es-es" sz="1000" b="0" i="0" u="none" spc="-20" baseline="0" dirty="0">
                <a:solidFill>
                  <a:srgbClr val="00618B"/>
                </a:solidFill>
              </a:rPr>
              <a:t>Amiloidosis AL </a:t>
            </a:r>
            <a:br>
              <a:rPr lang="es-es" sz="1000" spc="-20" dirty="0">
                <a:solidFill>
                  <a:srgbClr val="00618B"/>
                </a:solidFill>
              </a:rPr>
            </a:br>
            <a:r>
              <a:rPr lang="es-es" sz="1000" b="0" i="0" u="none" spc="-20" baseline="0" dirty="0">
                <a:solidFill>
                  <a:srgbClr val="00618B"/>
                </a:solidFill>
              </a:rPr>
              <a:t>no obtienen el diagnóstico correcto hasta </a:t>
            </a:r>
          </a:p>
          <a:p>
            <a:pPr algn="l" rtl="0"/>
            <a:r>
              <a:rPr lang="es-es" sz="135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2 o más años </a:t>
            </a:r>
          </a:p>
          <a:p>
            <a:pPr algn="l" rtl="0"/>
            <a:r>
              <a:rPr lang="es-es" sz="1000" b="0" i="0" u="none" spc="-20" baseline="0" dirty="0">
                <a:solidFill>
                  <a:srgbClr val="00618B"/>
                </a:solidFill>
              </a:rPr>
              <a:t>desde la primera </a:t>
            </a:r>
            <a:br>
              <a:rPr lang="es-es" sz="1000" spc="-20" dirty="0">
                <a:solidFill>
                  <a:srgbClr val="00618B"/>
                </a:solidFill>
              </a:rPr>
            </a:br>
            <a:r>
              <a:rPr lang="es-es" sz="1000" b="0" i="0" u="none" spc="-20" baseline="0" dirty="0">
                <a:solidFill>
                  <a:srgbClr val="00618B"/>
                </a:solidFill>
              </a:rPr>
              <a:t>aparición de los síntomas</a:t>
            </a:r>
            <a:endParaRPr lang="es-es" sz="1000" spc="-20" dirty="0">
              <a:solidFill>
                <a:srgbClr val="00618B"/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E28484A-EB3E-4725-8D72-53976774AECD}"/>
              </a:ext>
            </a:extLst>
          </p:cNvPr>
          <p:cNvSpPr txBox="1"/>
          <p:nvPr/>
        </p:nvSpPr>
        <p:spPr>
          <a:xfrm>
            <a:off x="2727929" y="5662205"/>
            <a:ext cx="2310156" cy="772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750"/>
              </a:lnSpc>
            </a:pPr>
            <a:r>
              <a:rPr lang="es-es" sz="14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La amiloidosis AL es una enfermedad rara, </a:t>
            </a:r>
            <a:r>
              <a:rPr lang="es-es" sz="1400" b="0" i="0" u="none" spc="-50" baseline="0" dirty="0">
                <a:solidFill>
                  <a:srgbClr val="00618B"/>
                </a:solidFill>
              </a:rPr>
              <a:t>por lo que hay poca concienciación</a:t>
            </a:r>
            <a:endParaRPr lang="es-es" sz="1400" spc="-50" dirty="0">
              <a:solidFill>
                <a:srgbClr val="00618B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9DDF6AB-C31C-4125-9866-DE79670197A3}"/>
              </a:ext>
            </a:extLst>
          </p:cNvPr>
          <p:cNvSpPr txBox="1"/>
          <p:nvPr/>
        </p:nvSpPr>
        <p:spPr>
          <a:xfrm>
            <a:off x="4896388" y="4731056"/>
            <a:ext cx="1449835" cy="1482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50"/>
              </a:lnSpc>
            </a:pPr>
            <a:r>
              <a:rPr lang="es-es" sz="1350" b="0" i="0" u="none" spc="-50" baseline="0" dirty="0">
                <a:solidFill>
                  <a:srgbClr val="00618B"/>
                </a:solidFill>
              </a:rPr>
              <a:t>La duración </a:t>
            </a:r>
            <a:br>
              <a:rPr lang="es-es" sz="1350" spc="-50" dirty="0">
                <a:solidFill>
                  <a:srgbClr val="00618B"/>
                </a:solidFill>
              </a:rPr>
            </a:br>
            <a:r>
              <a:rPr lang="es-es" sz="1350" b="0" i="0" u="none" spc="-50" baseline="0" dirty="0">
                <a:solidFill>
                  <a:srgbClr val="00618B"/>
                </a:solidFill>
              </a:rPr>
              <a:t>promedio desde la primera consulta hasta el diagnóstico es de</a:t>
            </a:r>
          </a:p>
          <a:p>
            <a:pPr algn="l" rtl="0"/>
            <a:r>
              <a:rPr lang="es-es" sz="23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441 días</a:t>
            </a:r>
          </a:p>
          <a:p>
            <a:pPr algn="l" rtl="0"/>
            <a:r>
              <a:rPr lang="es-es" sz="700" b="0" i="0" u="none" spc="-50" baseline="0" dirty="0">
                <a:solidFill>
                  <a:srgbClr val="00618B"/>
                </a:solidFill>
              </a:rPr>
              <a:t>(según un estudio </a:t>
            </a:r>
          </a:p>
          <a:p>
            <a:pPr algn="l" rtl="0"/>
            <a:r>
              <a:rPr lang="es-es" sz="700" b="0" i="0" u="none" spc="-50" baseline="0" dirty="0">
                <a:solidFill>
                  <a:srgbClr val="00618B"/>
                </a:solidFill>
              </a:rPr>
              <a:t>realizado en Países Bajos)</a:t>
            </a:r>
            <a:endParaRPr lang="es-es" sz="700" spc="-50" dirty="0">
              <a:solidFill>
                <a:srgbClr val="00618B"/>
              </a:solidFill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DCC1FB20-C22A-42FB-9C61-DD338B8CC2FC}"/>
              </a:ext>
            </a:extLst>
          </p:cNvPr>
          <p:cNvSpPr txBox="1"/>
          <p:nvPr/>
        </p:nvSpPr>
        <p:spPr>
          <a:xfrm>
            <a:off x="574801" y="7532430"/>
            <a:ext cx="2402352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s-es" sz="950" b="0" i="0" u="none" spc="-20" baseline="0" dirty="0">
                <a:solidFill>
                  <a:srgbClr val="00618B"/>
                </a:solidFill>
              </a:rPr>
              <a:t>A menudo, la amiloidosis AL </a:t>
            </a:r>
          </a:p>
          <a:p>
            <a:pPr algn="l" rtl="0"/>
            <a:r>
              <a:rPr lang="es-es" sz="950" b="0" i="0" u="none" spc="-20" baseline="0" dirty="0">
                <a:solidFill>
                  <a:srgbClr val="00618B"/>
                </a:solidFill>
              </a:rPr>
              <a:t>se diagnostica o detecta cuando ya </a:t>
            </a:r>
          </a:p>
          <a:p>
            <a:pPr algn="l" rtl="0"/>
            <a:r>
              <a:rPr lang="es-es" sz="135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se han producido daños orgánicos irreversibles</a:t>
            </a:r>
            <a:endParaRPr lang="es-es" sz="135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C0C3741-32AF-4312-A01A-8D5ACAEAC5F1}"/>
              </a:ext>
            </a:extLst>
          </p:cNvPr>
          <p:cNvSpPr txBox="1"/>
          <p:nvPr/>
        </p:nvSpPr>
        <p:spPr>
          <a:xfrm>
            <a:off x="2614718" y="6652176"/>
            <a:ext cx="176097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es-es" sz="1000" b="0" i="0" u="none" spc="-20" baseline="0" dirty="0">
                <a:solidFill>
                  <a:srgbClr val="00618B"/>
                </a:solidFill>
              </a:rPr>
              <a:t>A menudo, los síntomas </a:t>
            </a:r>
          </a:p>
          <a:p>
            <a:pPr algn="l" rtl="0">
              <a:lnSpc>
                <a:spcPts val="1200"/>
              </a:lnSpc>
            </a:pPr>
            <a:r>
              <a:rPr lang="es-es" sz="1000" b="0" i="0" u="none" spc="-20" baseline="0" dirty="0">
                <a:solidFill>
                  <a:srgbClr val="00618B"/>
                </a:solidFill>
              </a:rPr>
              <a:t>de la amiloidosis AL aparecen lentamente, </a:t>
            </a:r>
          </a:p>
          <a:p>
            <a:pPr algn="l" rtl="0">
              <a:lnSpc>
                <a:spcPts val="1200"/>
              </a:lnSpc>
            </a:pPr>
            <a:r>
              <a:rPr lang="es-es" sz="1000" b="0" i="0" u="none" spc="-20" baseline="0" dirty="0">
                <a:solidFill>
                  <a:srgbClr val="00618B"/>
                </a:solidFill>
              </a:rPr>
              <a:t>no son específicos, </a:t>
            </a:r>
            <a:br>
              <a:rPr lang="es-es" sz="1000" spc="-20" dirty="0">
                <a:solidFill>
                  <a:srgbClr val="00618B"/>
                </a:solidFill>
              </a:rPr>
            </a:br>
            <a:r>
              <a:rPr lang="es-es" sz="1000" b="0" i="0" u="none" spc="-20" baseline="0" dirty="0">
                <a:solidFill>
                  <a:srgbClr val="00618B"/>
                </a:solidFill>
              </a:rPr>
              <a:t>varían mucho y pueden </a:t>
            </a:r>
            <a:br>
              <a:rPr lang="es-es" sz="1000" spc="-20" dirty="0">
                <a:solidFill>
                  <a:srgbClr val="00618B"/>
                </a:solidFill>
              </a:rPr>
            </a:br>
            <a:r>
              <a:rPr lang="es-es" sz="1000" b="0" i="0" u="none" spc="-20" baseline="0" dirty="0">
                <a:solidFill>
                  <a:srgbClr val="00618B"/>
                </a:solidFill>
              </a:rPr>
              <a:t>aparecer en cualquier </a:t>
            </a:r>
            <a:br>
              <a:rPr lang="es-es" sz="1000" b="0" i="0" u="none" spc="-20" baseline="0" dirty="0">
                <a:solidFill>
                  <a:srgbClr val="00618B"/>
                </a:solidFill>
              </a:rPr>
            </a:br>
            <a:r>
              <a:rPr lang="es-es" sz="1000" b="0" i="0" u="none" spc="-20" baseline="0" dirty="0">
                <a:solidFill>
                  <a:srgbClr val="00618B"/>
                </a:solidFill>
              </a:rPr>
              <a:t>parte del cuerpo (excepto </a:t>
            </a:r>
            <a:br>
              <a:rPr lang="es-es" sz="1000" b="0" i="0" u="none" spc="-20" baseline="0" dirty="0">
                <a:solidFill>
                  <a:srgbClr val="00618B"/>
                </a:solidFill>
              </a:rPr>
            </a:br>
            <a:r>
              <a:rPr lang="es-es" sz="1000" b="0" i="0" u="none" spc="-20" baseline="0" dirty="0">
                <a:solidFill>
                  <a:srgbClr val="00618B"/>
                </a:solidFill>
              </a:rPr>
              <a:t>el cerebro), </a:t>
            </a:r>
            <a:r>
              <a:rPr lang="es-es" sz="1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por lo que es fácil sospechar que se trata de otro trastorno</a:t>
            </a:r>
            <a:endParaRPr lang="es-es" sz="1000" b="1" spc="-2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B4A7B61-6951-458D-A569-68973FA1D71B}"/>
              </a:ext>
            </a:extLst>
          </p:cNvPr>
          <p:cNvSpPr txBox="1"/>
          <p:nvPr/>
        </p:nvSpPr>
        <p:spPr>
          <a:xfrm>
            <a:off x="4885247" y="7201570"/>
            <a:ext cx="2323693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200"/>
              </a:lnSpc>
            </a:pPr>
            <a:r>
              <a:rPr lang="es-es" sz="1100" b="0" i="0" u="none" spc="-20" baseline="0" dirty="0">
                <a:solidFill>
                  <a:srgbClr val="00618B"/>
                </a:solidFill>
              </a:rPr>
              <a:t>Un diagnóstico </a:t>
            </a:r>
            <a:br>
              <a:rPr lang="es-es" sz="1100" b="0" i="0" u="none" spc="-20" baseline="0" dirty="0">
                <a:solidFill>
                  <a:srgbClr val="00618B"/>
                </a:solidFill>
              </a:rPr>
            </a:br>
            <a:r>
              <a:rPr lang="es-es" sz="1100" b="0" i="0" u="none" spc="-20" baseline="0" dirty="0">
                <a:solidFill>
                  <a:srgbClr val="00618B"/>
                </a:solidFill>
              </a:rPr>
              <a:t>temprano de la </a:t>
            </a:r>
            <a:br>
              <a:rPr lang="es-es" sz="1100" b="0" i="0" u="none" spc="-20" baseline="0" dirty="0">
                <a:solidFill>
                  <a:srgbClr val="00618B"/>
                </a:solidFill>
              </a:rPr>
            </a:br>
            <a:r>
              <a:rPr lang="es-es" sz="1100" b="0" i="0" u="none" spc="-20" baseline="0" dirty="0">
                <a:solidFill>
                  <a:srgbClr val="00618B"/>
                </a:solidFill>
              </a:rPr>
              <a:t>amiloidosis AL permite </a:t>
            </a:r>
          </a:p>
          <a:p>
            <a:pPr algn="l" rtl="0">
              <a:lnSpc>
                <a:spcPts val="1500"/>
              </a:lnSpc>
            </a:pPr>
            <a:r>
              <a:rPr lang="es-es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un tratamiento temprano </a:t>
            </a:r>
            <a:br>
              <a:rPr lang="es-es" sz="1300" b="1" spc="-5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es-es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y evita mayores</a:t>
            </a:r>
            <a:br>
              <a:rPr lang="es-es" sz="1300" b="1" spc="-50" dirty="0">
                <a:solidFill>
                  <a:srgbClr val="E64734"/>
                </a:solidFill>
                <a:latin typeface="IBM Plex Sans" panose="020B0503050203000203" pitchFamily="34" charset="0"/>
              </a:rPr>
            </a:br>
            <a:r>
              <a:rPr lang="es-es" sz="1300" b="1" i="0" u="none" spc="-5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daños en los órganos</a:t>
            </a:r>
            <a:endParaRPr lang="es-es" sz="1300" b="1" spc="-5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ADD7A29-325F-416C-8DD2-426C090A5978}"/>
              </a:ext>
            </a:extLst>
          </p:cNvPr>
          <p:cNvSpPr txBox="1"/>
          <p:nvPr/>
        </p:nvSpPr>
        <p:spPr>
          <a:xfrm>
            <a:off x="563397" y="8531535"/>
            <a:ext cx="19669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es-es" sz="1400" b="0" i="0" u="none" spc="-20" baseline="0" dirty="0">
                <a:solidFill>
                  <a:srgbClr val="00618B"/>
                </a:solidFill>
              </a:rPr>
              <a:t>Un diagnóstico temprano puede </a:t>
            </a:r>
          </a:p>
          <a:p>
            <a:pPr algn="l" rtl="0">
              <a:lnSpc>
                <a:spcPts val="1600"/>
              </a:lnSpc>
            </a:pPr>
            <a:r>
              <a:rPr lang="es-es" sz="1400" b="1" i="0" u="none" spc="-3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mejorar la supervivencia, calidad de vida y bienestar emocional de los pacientes de amiloidosis AL</a:t>
            </a:r>
            <a:endParaRPr lang="es-es" sz="1400" b="1" spc="-30" dirty="0">
              <a:solidFill>
                <a:srgbClr val="E64734"/>
              </a:solidFill>
              <a:latin typeface="IBM Plex Sans" panose="020B0503050203000203" pitchFamily="34" charset="0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45B7059-9384-4789-B26B-06C0483D400A}"/>
              </a:ext>
            </a:extLst>
          </p:cNvPr>
          <p:cNvCxnSpPr>
            <a:cxnSpLocks/>
          </p:cNvCxnSpPr>
          <p:nvPr/>
        </p:nvCxnSpPr>
        <p:spPr>
          <a:xfrm>
            <a:off x="66505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83E82D8C-4295-4903-8EA0-7EAB5B810644}"/>
              </a:ext>
            </a:extLst>
          </p:cNvPr>
          <p:cNvCxnSpPr>
            <a:cxnSpLocks/>
          </p:cNvCxnSpPr>
          <p:nvPr/>
        </p:nvCxnSpPr>
        <p:spPr>
          <a:xfrm>
            <a:off x="27923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D70F9524-7147-45B5-BFE9-88AF32C620BC}"/>
              </a:ext>
            </a:extLst>
          </p:cNvPr>
          <p:cNvCxnSpPr>
            <a:cxnSpLocks/>
          </p:cNvCxnSpPr>
          <p:nvPr/>
        </p:nvCxnSpPr>
        <p:spPr>
          <a:xfrm>
            <a:off x="4964002" y="457309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30BFDEC-2A01-4557-8896-2F34EF30200E}"/>
              </a:ext>
            </a:extLst>
          </p:cNvPr>
          <p:cNvCxnSpPr>
            <a:cxnSpLocks/>
          </p:cNvCxnSpPr>
          <p:nvPr/>
        </p:nvCxnSpPr>
        <p:spPr>
          <a:xfrm>
            <a:off x="66505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B98B71EB-744F-4BFF-B2F3-A9FA45C2B0D8}"/>
              </a:ext>
            </a:extLst>
          </p:cNvPr>
          <p:cNvCxnSpPr>
            <a:cxnSpLocks/>
          </p:cNvCxnSpPr>
          <p:nvPr/>
        </p:nvCxnSpPr>
        <p:spPr>
          <a:xfrm>
            <a:off x="27923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8C316ABC-9A21-498C-9CCD-C80130ADC92F}"/>
              </a:ext>
            </a:extLst>
          </p:cNvPr>
          <p:cNvCxnSpPr>
            <a:cxnSpLocks/>
          </p:cNvCxnSpPr>
          <p:nvPr/>
        </p:nvCxnSpPr>
        <p:spPr>
          <a:xfrm>
            <a:off x="4964002" y="64590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324F0465-6210-4A63-AD1E-2630203CA1C6}"/>
              </a:ext>
            </a:extLst>
          </p:cNvPr>
          <p:cNvCxnSpPr>
            <a:cxnSpLocks/>
          </p:cNvCxnSpPr>
          <p:nvPr/>
        </p:nvCxnSpPr>
        <p:spPr>
          <a:xfrm>
            <a:off x="66505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38615762-1352-4D51-AAF1-F120DA202F80}"/>
              </a:ext>
            </a:extLst>
          </p:cNvPr>
          <p:cNvCxnSpPr>
            <a:cxnSpLocks/>
          </p:cNvCxnSpPr>
          <p:nvPr/>
        </p:nvCxnSpPr>
        <p:spPr>
          <a:xfrm>
            <a:off x="27923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701F9212-AE5A-4860-91CE-156A2C5067D3}"/>
              </a:ext>
            </a:extLst>
          </p:cNvPr>
          <p:cNvCxnSpPr>
            <a:cxnSpLocks/>
          </p:cNvCxnSpPr>
          <p:nvPr/>
        </p:nvCxnSpPr>
        <p:spPr>
          <a:xfrm>
            <a:off x="4964002" y="8338648"/>
            <a:ext cx="1936081" cy="0"/>
          </a:xfrm>
          <a:prstGeom prst="line">
            <a:avLst/>
          </a:prstGeom>
          <a:ln w="12700">
            <a:solidFill>
              <a:srgbClr val="00618B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B5506AD1-5B83-4A42-A420-FFC97A06D7D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737" y="6579597"/>
            <a:ext cx="822962" cy="1953772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0792589A-F6C7-4C90-B816-9E46A5D7F6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133" y="2628980"/>
            <a:ext cx="1185674" cy="2084836"/>
          </a:xfrm>
          <a:prstGeom prst="rect">
            <a:avLst/>
          </a:prstGeom>
        </p:spPr>
      </p:pic>
      <p:pic>
        <p:nvPicPr>
          <p:cNvPr id="45" name="Picture 44" descr="Icon&#10;&#10;Description automatically generated">
            <a:extLst>
              <a:ext uri="{FF2B5EF4-FFF2-40B4-BE49-F238E27FC236}">
                <a16:creationId xmlns:a16="http://schemas.microsoft.com/office/drawing/2014/main" id="{8F02ECD1-D262-41D7-9C4C-1608EA73F9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173" y="4508004"/>
            <a:ext cx="1286259" cy="184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241</Words>
  <Application>Microsoft Office PowerPoint</Application>
  <PresentationFormat>Benutzerdefiniert</PresentationFormat>
  <Paragraphs>35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</vt:lpstr>
      <vt:lpstr>IBM Plex Sans Light</vt:lpstr>
      <vt:lpstr>Arial</vt:lpstr>
      <vt:lpstr>IBM Plex Sans Condensed SemiBol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17</cp:revision>
  <dcterms:created xsi:type="dcterms:W3CDTF">2021-10-21T09:19:19Z</dcterms:created>
  <dcterms:modified xsi:type="dcterms:W3CDTF">2021-11-05T15:26:42Z</dcterms:modified>
</cp:coreProperties>
</file>