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150" d="100"/>
          <a:sy n="150" d="100"/>
        </p:scale>
        <p:origin x="16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798569"/>
            <a:ext cx="5502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2800" b="0" i="0" u="none" spc="-110" baseline="0" dirty="0">
                <a:solidFill>
                  <a:schemeClr val="bg1"/>
                </a:solidFill>
              </a:rPr>
              <a:t>ТЕШКОТИЈА ПРИ ДИЈАГНОЗА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3600" b="0" i="0" u="none" spc="-8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НА АЛ АМИЛОИДОЗАТА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ДАЛИ ЗНАЕВТЕ?...</a:t>
            </a:r>
            <a:endParaRPr lang="mk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734" y="2333592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28" y="650997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345" y="687554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896" y="644123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41" y="2322941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73" y="6554841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22" y="6824640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566089" y="3604844"/>
            <a:ext cx="2103815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sz="1000" b="0" i="0" u="none" spc="-30" baseline="0" dirty="0">
                <a:solidFill>
                  <a:srgbClr val="00618B"/>
                </a:solidFill>
              </a:rPr>
              <a:t>Пациентите со </a:t>
            </a:r>
          </a:p>
          <a:p>
            <a:pPr algn="l" rtl="0"/>
            <a:r>
              <a:rPr lang="mk" sz="1000" b="0" i="0" u="none" spc="-30" baseline="0" dirty="0">
                <a:solidFill>
                  <a:srgbClr val="00618B"/>
                </a:solidFill>
              </a:rPr>
              <a:t>АЛ амилоидоза може да доживеат </a:t>
            </a:r>
            <a:r>
              <a:rPr lang="mk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долги</a:t>
            </a:r>
            <a:r>
              <a:rPr lang="mk" sz="1350" b="0" i="0" u="none" spc="-30" baseline="0" dirty="0">
                <a:solidFill>
                  <a:srgbClr val="00618B"/>
                </a:solidFill>
              </a:rPr>
              <a:t> и </a:t>
            </a:r>
            <a:r>
              <a:rPr lang="mk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збунувачки</a:t>
            </a:r>
            <a:r>
              <a:rPr lang="mk" sz="1350" b="0" i="0" u="none" spc="-30" baseline="0" dirty="0">
                <a:solidFill>
                  <a:srgbClr val="00618B"/>
                </a:solidFill>
              </a:rPr>
              <a:t> патишта </a:t>
            </a:r>
          </a:p>
          <a:p>
            <a:pPr algn="l" rtl="0"/>
            <a:r>
              <a:rPr lang="mk" sz="1350" b="0" i="0" u="none" spc="-30" baseline="0" dirty="0">
                <a:solidFill>
                  <a:srgbClr val="00618B"/>
                </a:solidFill>
              </a:rPr>
              <a:t>до дијагнозата</a:t>
            </a:r>
            <a:endParaRPr lang="mk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768991" y="2365364"/>
            <a:ext cx="1151311" cy="1854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sz="1200" b="0" i="0" u="none" baseline="0" dirty="0">
                <a:solidFill>
                  <a:srgbClr val="00618B"/>
                </a:solidFill>
              </a:rPr>
              <a:t>Во просек, пациентите пријавуваат дека одат кај барем </a:t>
            </a:r>
          </a:p>
          <a:p>
            <a:pPr algn="l" rtl="0">
              <a:lnSpc>
                <a:spcPts val="1700"/>
              </a:lnSpc>
            </a:pPr>
            <a:r>
              <a:rPr lang="mk" sz="16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3 различни типови доктори </a:t>
            </a:r>
          </a:p>
          <a:p>
            <a:pPr algn="l" rtl="0"/>
            <a:r>
              <a:rPr lang="mk" sz="1200" b="0" i="0" u="none" baseline="0" dirty="0">
                <a:solidFill>
                  <a:srgbClr val="00618B"/>
                </a:solidFill>
              </a:rPr>
              <a:t>пред да им постават дијагноза</a:t>
            </a:r>
            <a:endParaRPr lang="mk" sz="12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4978854" y="3711931"/>
            <a:ext cx="20147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Може да трае над </a:t>
            </a:r>
            <a:r>
              <a:rPr lang="mk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 година</a:t>
            </a:r>
            <a:r>
              <a:rPr lang="mk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</a:p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и многу посети кај здравствени професионалци пред </a:t>
            </a:r>
          </a:p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да се дијагностицира</a:t>
            </a:r>
            <a:endParaRPr lang="mk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397804" y="4761119"/>
            <a:ext cx="1440633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mk" sz="3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20%</a:t>
            </a:r>
          </a:p>
          <a:p>
            <a:pPr algn="l" rtl="0"/>
            <a:r>
              <a:rPr lang="mk" sz="1000" b="0" i="0" u="none" spc="-20" baseline="0" dirty="0">
                <a:solidFill>
                  <a:srgbClr val="00618B"/>
                </a:solidFill>
              </a:rPr>
              <a:t>од пациентите со </a:t>
            </a:r>
          </a:p>
          <a:p>
            <a:pPr algn="l" rtl="0"/>
            <a:r>
              <a:rPr lang="mk" sz="1000" b="0" i="0" u="none" spc="-20" baseline="0" dirty="0">
                <a:solidFill>
                  <a:srgbClr val="00618B"/>
                </a:solidFill>
              </a:rPr>
              <a:t>АЛ амилоидоза </a:t>
            </a:r>
            <a:br>
              <a:rPr lang="mk" sz="1000" spc="-20" dirty="0">
                <a:solidFill>
                  <a:srgbClr val="00618B"/>
                </a:solidFill>
              </a:rPr>
            </a:br>
            <a:r>
              <a:rPr lang="mk" sz="1000" b="0" i="0" u="none" spc="-20" baseline="0" dirty="0">
                <a:solidFill>
                  <a:srgbClr val="00618B"/>
                </a:solidFill>
              </a:rPr>
              <a:t>немаат добиено точна дијагноза по </a:t>
            </a:r>
          </a:p>
          <a:p>
            <a:pPr algn="l" rtl="0"/>
            <a:r>
              <a:rPr lang="mk" sz="135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 или повеќе години </a:t>
            </a:r>
          </a:p>
          <a:p>
            <a:pPr algn="l" rtl="0"/>
            <a:r>
              <a:rPr lang="mk" sz="1000" b="0" i="0" u="none" spc="-20" baseline="0" dirty="0">
                <a:solidFill>
                  <a:srgbClr val="00618B"/>
                </a:solidFill>
              </a:rPr>
              <a:t>по првичното </a:t>
            </a:r>
            <a:br>
              <a:rPr lang="mk" sz="1000" spc="-20" dirty="0">
                <a:solidFill>
                  <a:srgbClr val="00618B"/>
                </a:solidFill>
              </a:rPr>
            </a:br>
            <a:r>
              <a:rPr lang="mk" sz="1000" b="0" i="0" u="none" spc="-20" baseline="0" dirty="0">
                <a:solidFill>
                  <a:srgbClr val="00618B"/>
                </a:solidFill>
              </a:rPr>
              <a:t>појавување на симптомите</a:t>
            </a:r>
            <a:endParaRPr lang="mk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727929" y="5662205"/>
            <a:ext cx="2196325" cy="772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mk" sz="14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АЛ амилоидозата е ретка болест, </a:t>
            </a:r>
            <a:r>
              <a:rPr lang="mk" sz="1400" b="0" i="0" u="none" spc="-50" baseline="0" dirty="0">
                <a:solidFill>
                  <a:srgbClr val="00618B"/>
                </a:solidFill>
              </a:rPr>
              <a:t>што значи дека свеста е ниска</a:t>
            </a:r>
            <a:endParaRPr lang="mk" sz="14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95708" y="4599559"/>
            <a:ext cx="144983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mk" sz="1350" b="0" i="0" u="none" spc="-50" baseline="0" dirty="0">
                <a:solidFill>
                  <a:srgbClr val="00618B"/>
                </a:solidFill>
              </a:rPr>
              <a:t>Просечното време </a:t>
            </a:r>
            <a:br>
              <a:rPr lang="mk" sz="1350" spc="-50" dirty="0">
                <a:solidFill>
                  <a:srgbClr val="00618B"/>
                </a:solidFill>
              </a:rPr>
            </a:br>
            <a:r>
              <a:rPr lang="mk" sz="1350" b="0" i="0" u="none" spc="-50" baseline="0" dirty="0">
                <a:solidFill>
                  <a:srgbClr val="00618B"/>
                </a:solidFill>
              </a:rPr>
              <a:t>од првата консултација до дијагнозата е</a:t>
            </a:r>
          </a:p>
          <a:p>
            <a:pPr algn="l" rtl="0"/>
            <a:r>
              <a:rPr lang="mk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ден</a:t>
            </a:r>
          </a:p>
          <a:p>
            <a:pPr algn="l" rtl="0"/>
            <a:r>
              <a:rPr lang="mk" sz="700" b="0" i="0" u="none" spc="-50" baseline="0" dirty="0">
                <a:solidFill>
                  <a:srgbClr val="00618B"/>
                </a:solidFill>
              </a:rPr>
              <a:t>(според студија </a:t>
            </a:r>
          </a:p>
          <a:p>
            <a:pPr algn="l" rtl="0"/>
            <a:r>
              <a:rPr lang="mk" sz="700" b="0" i="0" u="none" spc="-50" baseline="0" dirty="0">
                <a:solidFill>
                  <a:srgbClr val="00618B"/>
                </a:solidFill>
              </a:rPr>
              <a:t>во Холандија)</a:t>
            </a:r>
            <a:endParaRPr lang="mk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536991" y="7472810"/>
            <a:ext cx="2122479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sz="950" b="0" i="0" u="none" spc="-20" baseline="0" dirty="0">
                <a:solidFill>
                  <a:srgbClr val="00618B"/>
                </a:solidFill>
              </a:rPr>
              <a:t>АЛ амилоидозата често не се </a:t>
            </a:r>
          </a:p>
          <a:p>
            <a:pPr algn="l" rtl="0"/>
            <a:r>
              <a:rPr lang="mk" sz="950" b="0" i="0" u="none" spc="-20" baseline="0" dirty="0">
                <a:solidFill>
                  <a:srgbClr val="00618B"/>
                </a:solidFill>
              </a:rPr>
              <a:t>дијагностицира или се препознава дури не </a:t>
            </a:r>
            <a:r>
              <a:rPr lang="mk" sz="1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настане неповратно оштетување на органот</a:t>
            </a:r>
            <a:endParaRPr lang="mk" sz="135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710674" y="6517217"/>
            <a:ext cx="169802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Симптомите на </a:t>
            </a:r>
          </a:p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АЛ амилоидоза често се развиваат полека, </a:t>
            </a:r>
          </a:p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тие се неспецифични, </a:t>
            </a:r>
            <a:br>
              <a:rPr lang="mk" sz="1000" spc="-20" dirty="0">
                <a:solidFill>
                  <a:srgbClr val="00618B"/>
                </a:solidFill>
              </a:rPr>
            </a:br>
            <a:r>
              <a:rPr lang="mk" sz="1000" b="0" i="0" u="none" spc="-20" baseline="0" dirty="0">
                <a:solidFill>
                  <a:srgbClr val="00618B"/>
                </a:solidFill>
              </a:rPr>
              <a:t>многу се разликуваат </a:t>
            </a:r>
          </a:p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и може да се појават насекаде во телото </a:t>
            </a:r>
          </a:p>
          <a:p>
            <a:pPr algn="l" rtl="0">
              <a:lnSpc>
                <a:spcPts val="1200"/>
              </a:lnSpc>
            </a:pPr>
            <a:r>
              <a:rPr lang="mk" sz="1000" b="0" i="0" u="none" spc="-20" baseline="0" dirty="0">
                <a:solidFill>
                  <a:srgbClr val="00618B"/>
                </a:solidFill>
              </a:rPr>
              <a:t>(освен во мозокот), </a:t>
            </a:r>
            <a:r>
              <a:rPr lang="mk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</a:t>
            </a:r>
          </a:p>
          <a:p>
            <a:pPr algn="l" rtl="0">
              <a:lnSpc>
                <a:spcPts val="1200"/>
              </a:lnSpc>
            </a:pPr>
            <a:r>
              <a:rPr lang="mk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со тоа лесно се </a:t>
            </a:r>
          </a:p>
          <a:p>
            <a:pPr algn="l" rtl="0">
              <a:lnSpc>
                <a:spcPts val="1200"/>
              </a:lnSpc>
            </a:pPr>
            <a:r>
              <a:rPr lang="mk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појавува сомнеж за почеста состојба</a:t>
            </a:r>
            <a:endParaRPr lang="mk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906249" y="6790537"/>
            <a:ext cx="16933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mk" sz="1100" b="0" i="0" u="none" spc="-20" baseline="0" dirty="0">
                <a:solidFill>
                  <a:srgbClr val="00618B"/>
                </a:solidFill>
              </a:rPr>
              <a:t>Раната дијагноза </a:t>
            </a:r>
          </a:p>
          <a:p>
            <a:pPr algn="l" rtl="0">
              <a:lnSpc>
                <a:spcPts val="1200"/>
              </a:lnSpc>
            </a:pPr>
            <a:r>
              <a:rPr lang="mk" sz="1100" b="0" i="0" u="none" spc="-20" baseline="0" dirty="0">
                <a:solidFill>
                  <a:srgbClr val="00618B"/>
                </a:solidFill>
              </a:rPr>
              <a:t>на АЛ амилоидоза </a:t>
            </a:r>
          </a:p>
          <a:p>
            <a:pPr algn="l" rtl="0">
              <a:lnSpc>
                <a:spcPts val="1200"/>
              </a:lnSpc>
            </a:pPr>
            <a:r>
              <a:rPr lang="mk" sz="1100" b="0" i="0" u="none" spc="-20" baseline="0" dirty="0">
                <a:solidFill>
                  <a:srgbClr val="00618B"/>
                </a:solidFill>
              </a:rPr>
              <a:t>овозможува </a:t>
            </a:r>
          </a:p>
          <a:p>
            <a:pPr algn="l" rtl="0">
              <a:lnSpc>
                <a:spcPts val="1500"/>
              </a:lnSpc>
            </a:pPr>
            <a:r>
              <a:rPr lang="mk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побрзо лекување </a:t>
            </a:r>
            <a:br>
              <a:rPr lang="mk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mk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и спречува понатамошно</a:t>
            </a:r>
            <a:br>
              <a:rPr lang="mk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mk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оштетување на органот</a:t>
            </a:r>
            <a:endParaRPr lang="mk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575679" y="8365454"/>
            <a:ext cx="1966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mk" sz="1400" b="0" i="0" u="none" spc="-20" baseline="0" dirty="0">
                <a:solidFill>
                  <a:srgbClr val="00618B"/>
                </a:solidFill>
              </a:rPr>
              <a:t>Раната дијагноза може да </a:t>
            </a:r>
          </a:p>
          <a:p>
            <a:pPr algn="l" rtl="0">
              <a:lnSpc>
                <a:spcPts val="1600"/>
              </a:lnSpc>
            </a:pPr>
            <a:r>
              <a:rPr lang="mk" sz="14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го подобри преживувањето, квалитетот на живот и емоционалната добросостојба кај пациентите со АЛ амилоидоза</a:t>
            </a:r>
            <a:endParaRPr lang="mk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65" y="6381943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203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Light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PC</cp:lastModifiedBy>
  <cp:revision>17</cp:revision>
  <dcterms:created xsi:type="dcterms:W3CDTF">2021-10-21T09:19:19Z</dcterms:created>
  <dcterms:modified xsi:type="dcterms:W3CDTF">2021-11-04T21:34:19Z</dcterms:modified>
</cp:coreProperties>
</file>