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8B"/>
    <a:srgbClr val="E64734"/>
    <a:srgbClr val="E94A34"/>
    <a:srgbClr val="C3473F"/>
    <a:srgbClr val="DB4A36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47617F6-DFBD-40C3-8BF3-B119336E3D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8"/>
          <a:stretch/>
        </p:blipFill>
        <p:spPr>
          <a:xfrm>
            <a:off x="1293326" y="753849"/>
            <a:ext cx="4986962" cy="1170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s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s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s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s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681820" y="821860"/>
            <a:ext cx="62538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l" sz="3200" b="0" i="0" u="none" spc="-110" baseline="0" dirty="0">
                <a:solidFill>
                  <a:schemeClr val="bg1"/>
                </a:solidFill>
              </a:rPr>
              <a:t>IZZIVI DIAGNOSTICIRANJA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269764"/>
            <a:ext cx="4764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l" sz="3600" b="0" i="0" u="none" spc="-8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 AMILOIDOZE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2380246" y="2067924"/>
            <a:ext cx="314425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2800" b="1" i="0" u="none" baseline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ALI STE VEDELI? ...</a:t>
            </a:r>
            <a:endParaRPr lang="sl" sz="2800" dirty="0">
              <a:solidFill>
                <a:srgbClr val="E64734"/>
              </a:solidFill>
              <a:latin typeface="+mj-lt"/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D93A849E-7E90-4D9D-AE98-87E652883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00" y="8578182"/>
            <a:ext cx="1304547" cy="1450851"/>
          </a:xfrm>
          <a:prstGeom prst="rect">
            <a:avLst/>
          </a:prstGeom>
        </p:spPr>
      </p:pic>
      <p:pic>
        <p:nvPicPr>
          <p:cNvPr id="33" name="Picture 3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5B0220-27E8-4DFC-B7D7-D5DB07A9B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900" y="2390919"/>
            <a:ext cx="2014732" cy="1335027"/>
          </a:xfrm>
          <a:prstGeom prst="rect">
            <a:avLst/>
          </a:prstGeom>
        </p:spPr>
      </p:pic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83DED7B1-44CD-4524-BB7A-99554EDB1C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53" y="4767574"/>
            <a:ext cx="1700787" cy="880874"/>
          </a:xfrm>
          <a:prstGeom prst="rect">
            <a:avLst/>
          </a:prstGeom>
        </p:spPr>
      </p:pic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8CF895ED-D863-46A7-8EE8-DAFF82BB9B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28" y="6668720"/>
            <a:ext cx="518161" cy="789434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D00D8F1C-9A34-425B-96B0-B42BE1B55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45" y="7034297"/>
            <a:ext cx="829058" cy="649225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20C1AA4A-10DA-411F-A694-48F9303A5A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96" y="6599983"/>
            <a:ext cx="670561" cy="463297"/>
          </a:xfrm>
          <a:prstGeom prst="rect">
            <a:avLst/>
          </a:prstGeom>
        </p:spPr>
      </p:pic>
      <p:pic>
        <p:nvPicPr>
          <p:cNvPr id="56" name="Picture 55" descr="Shape&#10;&#10;Description automatically generated with low confidence">
            <a:extLst>
              <a:ext uri="{FF2B5EF4-FFF2-40B4-BE49-F238E27FC236}">
                <a16:creationId xmlns:a16="http://schemas.microsoft.com/office/drawing/2014/main" id="{9D302479-06F3-468E-99B1-23E2E38DA7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2" y="2385922"/>
            <a:ext cx="1722124" cy="1402083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2FF8094E-4046-4CA5-A201-00F25510D6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32" y="6580144"/>
            <a:ext cx="963170" cy="908306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612D79FD-0CCF-4672-AF3F-727374FA3B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728" y="7002023"/>
            <a:ext cx="643129" cy="579121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id="{9363221C-EE6A-4ABA-8122-2B48DAE3F6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9" y="4678751"/>
            <a:ext cx="1563627" cy="163068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01428D61-33B6-4BFD-B73F-A63786EBAA28}"/>
              </a:ext>
            </a:extLst>
          </p:cNvPr>
          <p:cNvSpPr txBox="1"/>
          <p:nvPr/>
        </p:nvSpPr>
        <p:spPr>
          <a:xfrm>
            <a:off x="570043" y="3732368"/>
            <a:ext cx="2103815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l" sz="1000" b="0" i="0" u="none" spc="-30" baseline="0">
                <a:solidFill>
                  <a:srgbClr val="00618B"/>
                </a:solidFill>
              </a:rPr>
              <a:t>Bolniki z </a:t>
            </a:r>
          </a:p>
          <a:p>
            <a:pPr algn="l" rtl="0"/>
            <a:r>
              <a:rPr lang="sl" sz="1000" b="0" i="0" u="none" spc="-30" baseline="0">
                <a:solidFill>
                  <a:srgbClr val="00618B"/>
                </a:solidFill>
              </a:rPr>
              <a:t>AL amiloidozo lahko izkusijo </a:t>
            </a:r>
            <a:r>
              <a:rPr lang="sl" sz="1350" b="1" i="0" u="none" spc="-3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dolge</a:t>
            </a:r>
            <a:r>
              <a:rPr lang="sl" sz="1350" b="0" i="0" u="none" spc="-30" baseline="0">
                <a:solidFill>
                  <a:srgbClr val="00618B"/>
                </a:solidFill>
              </a:rPr>
              <a:t> in </a:t>
            </a:r>
            <a:r>
              <a:rPr lang="sl" sz="1350" b="1" i="0" u="none" spc="-3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zapletene</a:t>
            </a:r>
            <a:r>
              <a:rPr lang="sl" sz="1350" b="0" i="0" u="none" spc="-30" baseline="0">
                <a:solidFill>
                  <a:srgbClr val="00618B"/>
                </a:solidFill>
              </a:rPr>
              <a:t> poti do prave diagnoze</a:t>
            </a:r>
            <a:endParaRPr lang="sl" sz="1350" spc="-30" dirty="0">
              <a:solidFill>
                <a:srgbClr val="00618B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BEE039C-A544-4273-BEA1-905101F521E9}"/>
              </a:ext>
            </a:extLst>
          </p:cNvPr>
          <p:cNvSpPr txBox="1"/>
          <p:nvPr/>
        </p:nvSpPr>
        <p:spPr>
          <a:xfrm>
            <a:off x="3745901" y="2537647"/>
            <a:ext cx="1185421" cy="2039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l" sz="1200" b="0" i="0" u="none" baseline="0" dirty="0">
                <a:solidFill>
                  <a:srgbClr val="00618B"/>
                </a:solidFill>
              </a:rPr>
              <a:t>Bolniki poročajo, da v povprečju obiščejo </a:t>
            </a:r>
          </a:p>
          <a:p>
            <a:pPr algn="l" rtl="0">
              <a:lnSpc>
                <a:spcPts val="1700"/>
              </a:lnSpc>
            </a:pPr>
            <a:r>
              <a:rPr lang="sl" sz="1600" b="0" i="0" u="none" baseline="0" dirty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tri različne vrste zdravnikov, </a:t>
            </a:r>
          </a:p>
          <a:p>
            <a:pPr algn="l" rtl="0"/>
            <a:r>
              <a:rPr lang="sl" sz="1200" b="0" i="0" u="none" baseline="0" dirty="0">
                <a:solidFill>
                  <a:srgbClr val="00618B"/>
                </a:solidFill>
              </a:rPr>
              <a:t>preden jim postavijo diagnozo</a:t>
            </a:r>
            <a:endParaRPr lang="sl" sz="1200" dirty="0">
              <a:solidFill>
                <a:srgbClr val="00618B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4BEB63F-7AFC-4F8D-A088-06AAF914C601}"/>
              </a:ext>
            </a:extLst>
          </p:cNvPr>
          <p:cNvSpPr txBox="1"/>
          <p:nvPr/>
        </p:nvSpPr>
        <p:spPr>
          <a:xfrm>
            <a:off x="4867888" y="3834127"/>
            <a:ext cx="232284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sl" sz="1000" b="0" i="0" u="none" spc="-20" baseline="0" dirty="0">
                <a:solidFill>
                  <a:srgbClr val="00618B"/>
                </a:solidFill>
              </a:rPr>
              <a:t>Lahko traja več kot </a:t>
            </a:r>
            <a:r>
              <a:rPr lang="sl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eno leto </a:t>
            </a:r>
          </a:p>
          <a:p>
            <a:pPr algn="l" rtl="0">
              <a:lnSpc>
                <a:spcPts val="1200"/>
              </a:lnSpc>
            </a:pPr>
            <a:r>
              <a:rPr lang="sl" sz="1000" b="0" i="0" u="none" spc="-20" baseline="0" dirty="0">
                <a:solidFill>
                  <a:srgbClr val="00618B"/>
                </a:solidFill>
              </a:rPr>
              <a:t>in veliko obiskov pri zdravnikih, preden bolniku postavijo diagnozo</a:t>
            </a:r>
            <a:endParaRPr lang="sl" sz="1000" spc="-20" dirty="0">
              <a:solidFill>
                <a:srgbClr val="00618B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F7A6AC3-BA26-4FA2-900C-1152D06A4AEE}"/>
              </a:ext>
            </a:extLst>
          </p:cNvPr>
          <p:cNvSpPr txBox="1"/>
          <p:nvPr/>
        </p:nvSpPr>
        <p:spPr>
          <a:xfrm>
            <a:off x="1372266" y="5047242"/>
            <a:ext cx="1440633" cy="1377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sl" sz="32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20 %</a:t>
            </a:r>
          </a:p>
          <a:p>
            <a:pPr algn="l" rtl="0"/>
            <a:r>
              <a:rPr lang="sl" sz="1000" b="0" i="0" u="none" spc="-20" baseline="0">
                <a:solidFill>
                  <a:srgbClr val="00618B"/>
                </a:solidFill>
              </a:rPr>
              <a:t>bolnikov </a:t>
            </a:r>
          </a:p>
          <a:p>
            <a:pPr algn="l" rtl="0"/>
            <a:r>
              <a:rPr lang="sl" sz="1000" b="0" i="0" u="none" spc="-20" baseline="0">
                <a:solidFill>
                  <a:srgbClr val="00618B"/>
                </a:solidFill>
              </a:rPr>
              <a:t>z AL amiloidozo </a:t>
            </a:r>
            <a:br>
              <a:rPr lang="sl" sz="1000" spc="-20">
                <a:solidFill>
                  <a:srgbClr val="00618B"/>
                </a:solidFill>
              </a:rPr>
            </a:br>
            <a:r>
              <a:rPr lang="sl" sz="1000" b="0" i="0" u="none" spc="-20" baseline="0">
                <a:solidFill>
                  <a:srgbClr val="00618B"/>
                </a:solidFill>
              </a:rPr>
              <a:t>ne prejme prave diagnoze </a:t>
            </a:r>
          </a:p>
          <a:p>
            <a:pPr algn="l" rtl="0"/>
            <a:r>
              <a:rPr lang="sl" sz="1350" b="1" i="0" u="none" spc="-5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dve ali več let </a:t>
            </a:r>
          </a:p>
          <a:p>
            <a:pPr algn="l" rtl="0"/>
            <a:r>
              <a:rPr lang="sl" sz="1000" b="0" i="0" u="none" spc="-20" baseline="0">
                <a:solidFill>
                  <a:srgbClr val="00618B"/>
                </a:solidFill>
              </a:rPr>
              <a:t>po začetnem </a:t>
            </a:r>
            <a:br>
              <a:rPr lang="sl" sz="1000" spc="-20">
                <a:solidFill>
                  <a:srgbClr val="00618B"/>
                </a:solidFill>
              </a:rPr>
            </a:br>
            <a:r>
              <a:rPr lang="sl" sz="1000" b="0" i="0" u="none" spc="-20" baseline="0">
                <a:solidFill>
                  <a:srgbClr val="00618B"/>
                </a:solidFill>
              </a:rPr>
              <a:t>pojavljanju simptomov</a:t>
            </a:r>
            <a:endParaRPr lang="sl" sz="1000" spc="-20" dirty="0">
              <a:solidFill>
                <a:srgbClr val="00618B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E28484A-EB3E-4725-8D72-53976774AECD}"/>
              </a:ext>
            </a:extLst>
          </p:cNvPr>
          <p:cNvSpPr txBox="1"/>
          <p:nvPr/>
        </p:nvSpPr>
        <p:spPr>
          <a:xfrm>
            <a:off x="2749233" y="5637370"/>
            <a:ext cx="2323078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750"/>
              </a:lnSpc>
            </a:pPr>
            <a:r>
              <a:rPr lang="sl" sz="16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amiloidoza je redka bolezen, </a:t>
            </a:r>
            <a:r>
              <a:rPr lang="sl" sz="1500" b="0" i="0" u="none" spc="-50" baseline="0" dirty="0">
                <a:solidFill>
                  <a:srgbClr val="00618B"/>
                </a:solidFill>
              </a:rPr>
              <a:t>kar pomeni, da je ozaveščenost nizka</a:t>
            </a:r>
            <a:endParaRPr lang="sl" sz="1500" spc="-50" dirty="0">
              <a:solidFill>
                <a:srgbClr val="00618B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9DDF6AB-C31C-4125-9866-DE79670197A3}"/>
              </a:ext>
            </a:extLst>
          </p:cNvPr>
          <p:cNvSpPr txBox="1"/>
          <p:nvPr/>
        </p:nvSpPr>
        <p:spPr>
          <a:xfrm>
            <a:off x="4881892" y="4955444"/>
            <a:ext cx="1449835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50"/>
              </a:lnSpc>
            </a:pPr>
            <a:r>
              <a:rPr lang="sl" sz="1350" b="0" i="0" u="none" spc="-50" baseline="0">
                <a:solidFill>
                  <a:srgbClr val="00618B"/>
                </a:solidFill>
              </a:rPr>
              <a:t>Povprečni </a:t>
            </a:r>
            <a:br>
              <a:rPr lang="sl" sz="1350" spc="-50">
                <a:solidFill>
                  <a:srgbClr val="00618B"/>
                </a:solidFill>
              </a:rPr>
            </a:br>
            <a:r>
              <a:rPr lang="sl" sz="1350" b="0" i="0" u="none" spc="-50" baseline="0">
                <a:solidFill>
                  <a:srgbClr val="00618B"/>
                </a:solidFill>
              </a:rPr>
              <a:t>čas od prvega posvetovanja do diagnoze znaša</a:t>
            </a:r>
          </a:p>
          <a:p>
            <a:pPr algn="l" rtl="0"/>
            <a:r>
              <a:rPr lang="sl" sz="23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441 dni</a:t>
            </a:r>
          </a:p>
          <a:p>
            <a:pPr algn="l" rtl="0"/>
            <a:r>
              <a:rPr lang="sl" sz="700" b="0" i="0" u="none" spc="-50" baseline="0">
                <a:solidFill>
                  <a:srgbClr val="00618B"/>
                </a:solidFill>
              </a:rPr>
              <a:t>(glede na raziskavo </a:t>
            </a:r>
          </a:p>
          <a:p>
            <a:pPr algn="l" rtl="0"/>
            <a:r>
              <a:rPr lang="sl" sz="700" b="0" i="0" u="none" spc="-50" baseline="0">
                <a:solidFill>
                  <a:srgbClr val="00618B"/>
                </a:solidFill>
              </a:rPr>
              <a:t>na Nizozemskem)</a:t>
            </a:r>
            <a:endParaRPr lang="sl" sz="700" spc="-50" dirty="0">
              <a:solidFill>
                <a:srgbClr val="00618B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CC1FB20-C22A-42FB-9C61-DD338B8CC2FC}"/>
              </a:ext>
            </a:extLst>
          </p:cNvPr>
          <p:cNvSpPr txBox="1"/>
          <p:nvPr/>
        </p:nvSpPr>
        <p:spPr>
          <a:xfrm>
            <a:off x="574801" y="7532430"/>
            <a:ext cx="240235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l" sz="950" b="0" i="0" u="none" spc="-20" baseline="0" dirty="0">
                <a:solidFill>
                  <a:srgbClr val="00618B"/>
                </a:solidFill>
              </a:rPr>
              <a:t>Al amiloidoza se pogosto </a:t>
            </a:r>
          </a:p>
          <a:p>
            <a:pPr algn="l" rtl="0"/>
            <a:r>
              <a:rPr lang="sl" sz="950" b="0" i="0" u="none" spc="-20" baseline="0" dirty="0">
                <a:solidFill>
                  <a:srgbClr val="00618B"/>
                </a:solidFill>
              </a:rPr>
              <a:t>ne diagnosticira ali prepozna, dokler </a:t>
            </a:r>
          </a:p>
          <a:p>
            <a:pPr algn="l" rtl="0"/>
            <a:r>
              <a:rPr lang="sl" sz="135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 pride do nepopravljive okvare organov</a:t>
            </a:r>
            <a:endParaRPr lang="sl" sz="135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0C3741-32AF-4312-A01A-8D5ACAEAC5F1}"/>
              </a:ext>
            </a:extLst>
          </p:cNvPr>
          <p:cNvSpPr txBox="1"/>
          <p:nvPr/>
        </p:nvSpPr>
        <p:spPr>
          <a:xfrm>
            <a:off x="2727928" y="6668720"/>
            <a:ext cx="16980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sl" sz="1000" b="0" i="0" u="none" spc="-20" baseline="0" dirty="0">
                <a:solidFill>
                  <a:srgbClr val="00618B"/>
                </a:solidFill>
              </a:rPr>
              <a:t>Simptomi </a:t>
            </a:r>
          </a:p>
          <a:p>
            <a:pPr algn="l" rtl="0">
              <a:lnSpc>
                <a:spcPts val="1200"/>
              </a:lnSpc>
            </a:pPr>
            <a:r>
              <a:rPr lang="sl" sz="1000" b="0" i="0" u="none" spc="-20" baseline="0" dirty="0">
                <a:solidFill>
                  <a:srgbClr val="00618B"/>
                </a:solidFill>
              </a:rPr>
              <a:t>AL amiloidoze se pogosto razvijajo počasi, </a:t>
            </a:r>
          </a:p>
          <a:p>
            <a:pPr algn="l" rtl="0">
              <a:lnSpc>
                <a:spcPts val="1200"/>
              </a:lnSpc>
            </a:pPr>
            <a:r>
              <a:rPr lang="sl" sz="1000" b="0" i="0" u="none" spc="-20" baseline="0" dirty="0">
                <a:solidFill>
                  <a:srgbClr val="00618B"/>
                </a:solidFill>
              </a:rPr>
              <a:t>niso specifični, </a:t>
            </a:r>
            <a:br>
              <a:rPr lang="sl" sz="1000" spc="-20" dirty="0">
                <a:solidFill>
                  <a:srgbClr val="00618B"/>
                </a:solidFill>
              </a:rPr>
            </a:br>
            <a:r>
              <a:rPr lang="sl" sz="1000" b="0" i="0" u="none" spc="-20" baseline="0" dirty="0">
                <a:solidFill>
                  <a:srgbClr val="00618B"/>
                </a:solidFill>
              </a:rPr>
              <a:t>so zelo obširni in se lahko </a:t>
            </a:r>
            <a:br>
              <a:rPr lang="sl" sz="1000" spc="-20" dirty="0">
                <a:solidFill>
                  <a:srgbClr val="00618B"/>
                </a:solidFill>
              </a:rPr>
            </a:br>
            <a:r>
              <a:rPr lang="sl" sz="1000" b="0" i="0" u="none" spc="-20" baseline="0" dirty="0">
                <a:solidFill>
                  <a:srgbClr val="00618B"/>
                </a:solidFill>
              </a:rPr>
              <a:t>pojavijo kjer koli v </a:t>
            </a:r>
            <a:br>
              <a:rPr lang="sl" sz="1000" spc="-20" dirty="0">
                <a:solidFill>
                  <a:srgbClr val="00618B"/>
                </a:solidFill>
              </a:rPr>
            </a:br>
            <a:r>
              <a:rPr lang="sl" sz="1000" b="0" i="0" u="none" spc="-20" baseline="0" dirty="0">
                <a:solidFill>
                  <a:srgbClr val="00618B"/>
                </a:solidFill>
              </a:rPr>
              <a:t>telesu (razen v </a:t>
            </a:r>
            <a:br>
              <a:rPr lang="sl" sz="1000" spc="-20" dirty="0">
                <a:solidFill>
                  <a:srgbClr val="00618B"/>
                </a:solidFill>
              </a:rPr>
            </a:br>
            <a:r>
              <a:rPr lang="sl" sz="1000" b="0" i="0" u="none" spc="-20" baseline="0" dirty="0">
                <a:solidFill>
                  <a:srgbClr val="00618B"/>
                </a:solidFill>
              </a:rPr>
              <a:t>možganih), </a:t>
            </a:r>
            <a:r>
              <a:rPr lang="sl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kar povzroča sum na običajnejše bolezni</a:t>
            </a:r>
            <a:endParaRPr lang="sl" sz="10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B4A7B61-6951-458D-A569-68973FA1D71B}"/>
              </a:ext>
            </a:extLst>
          </p:cNvPr>
          <p:cNvSpPr txBox="1"/>
          <p:nvPr/>
        </p:nvSpPr>
        <p:spPr>
          <a:xfrm>
            <a:off x="4885726" y="6864795"/>
            <a:ext cx="1693350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sl" sz="1100" b="0" i="0" u="none" spc="-20" baseline="0" dirty="0">
                <a:solidFill>
                  <a:srgbClr val="00618B"/>
                </a:solidFill>
              </a:rPr>
              <a:t>Zgodnja diagnoza </a:t>
            </a:r>
          </a:p>
          <a:p>
            <a:pPr algn="l" rtl="0">
              <a:lnSpc>
                <a:spcPts val="1200"/>
              </a:lnSpc>
            </a:pPr>
            <a:r>
              <a:rPr lang="sl" sz="1100" b="0" i="0" u="none" spc="-20" baseline="0" dirty="0">
                <a:solidFill>
                  <a:srgbClr val="00618B"/>
                </a:solidFill>
              </a:rPr>
              <a:t>AL amiloidoze </a:t>
            </a:r>
          </a:p>
          <a:p>
            <a:pPr algn="l" rtl="0">
              <a:lnSpc>
                <a:spcPts val="1200"/>
              </a:lnSpc>
            </a:pPr>
            <a:r>
              <a:rPr lang="sl" sz="1100" b="0" i="0" u="none" spc="-20" baseline="0" dirty="0">
                <a:solidFill>
                  <a:srgbClr val="00618B"/>
                </a:solidFill>
              </a:rPr>
              <a:t>omogoča </a:t>
            </a:r>
          </a:p>
          <a:p>
            <a:pPr algn="l" rtl="0">
              <a:lnSpc>
                <a:spcPts val="1500"/>
              </a:lnSpc>
            </a:pPr>
            <a:r>
              <a:rPr lang="sl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zgodnejše zdravljenje </a:t>
            </a:r>
            <a:br>
              <a:rPr lang="sl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sl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in preprečuje poznejše</a:t>
            </a:r>
            <a:br>
              <a:rPr lang="sl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sl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okvare organov</a:t>
            </a:r>
            <a:endParaRPr lang="sl" sz="1300" b="1" spc="-5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ADD7A29-325F-416C-8DD2-426C090A5978}"/>
              </a:ext>
            </a:extLst>
          </p:cNvPr>
          <p:cNvSpPr txBox="1"/>
          <p:nvPr/>
        </p:nvSpPr>
        <p:spPr>
          <a:xfrm>
            <a:off x="601013" y="8527316"/>
            <a:ext cx="19669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sl" sz="1400" b="0" i="0" u="none" spc="-20" baseline="0" dirty="0">
                <a:solidFill>
                  <a:srgbClr val="00618B"/>
                </a:solidFill>
              </a:rPr>
              <a:t>Zgodnja diagnoza lahko </a:t>
            </a:r>
          </a:p>
          <a:p>
            <a:pPr algn="l" rtl="0">
              <a:lnSpc>
                <a:spcPts val="1600"/>
              </a:lnSpc>
            </a:pPr>
            <a:r>
              <a:rPr lang="sl" sz="140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izboljša možnosti preživetja, kakovost življenja in čustveno dobro počutje bolnikov z AL amiloidozo</a:t>
            </a:r>
            <a:endParaRPr lang="sl" sz="1400" b="1" spc="-3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45B7059-9384-4789-B26B-06C0483D400A}"/>
              </a:ext>
            </a:extLst>
          </p:cNvPr>
          <p:cNvCxnSpPr>
            <a:cxnSpLocks/>
          </p:cNvCxnSpPr>
          <p:nvPr/>
        </p:nvCxnSpPr>
        <p:spPr>
          <a:xfrm>
            <a:off x="66505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3E82D8C-4295-4903-8EA0-7EAB5B810644}"/>
              </a:ext>
            </a:extLst>
          </p:cNvPr>
          <p:cNvCxnSpPr>
            <a:cxnSpLocks/>
          </p:cNvCxnSpPr>
          <p:nvPr/>
        </p:nvCxnSpPr>
        <p:spPr>
          <a:xfrm>
            <a:off x="27923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70F9524-7147-45B5-BFE9-88AF32C620BC}"/>
              </a:ext>
            </a:extLst>
          </p:cNvPr>
          <p:cNvCxnSpPr>
            <a:cxnSpLocks/>
          </p:cNvCxnSpPr>
          <p:nvPr/>
        </p:nvCxnSpPr>
        <p:spPr>
          <a:xfrm>
            <a:off x="49640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30BFDEC-2A01-4557-8896-2F34EF30200E}"/>
              </a:ext>
            </a:extLst>
          </p:cNvPr>
          <p:cNvCxnSpPr>
            <a:cxnSpLocks/>
          </p:cNvCxnSpPr>
          <p:nvPr/>
        </p:nvCxnSpPr>
        <p:spPr>
          <a:xfrm>
            <a:off x="66505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98B71EB-744F-4BFF-B2F3-A9FA45C2B0D8}"/>
              </a:ext>
            </a:extLst>
          </p:cNvPr>
          <p:cNvCxnSpPr>
            <a:cxnSpLocks/>
          </p:cNvCxnSpPr>
          <p:nvPr/>
        </p:nvCxnSpPr>
        <p:spPr>
          <a:xfrm>
            <a:off x="27923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C316ABC-9A21-498C-9CCD-C80130ADC92F}"/>
              </a:ext>
            </a:extLst>
          </p:cNvPr>
          <p:cNvCxnSpPr>
            <a:cxnSpLocks/>
          </p:cNvCxnSpPr>
          <p:nvPr/>
        </p:nvCxnSpPr>
        <p:spPr>
          <a:xfrm>
            <a:off x="49640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24F0465-6210-4A63-AD1E-2630203CA1C6}"/>
              </a:ext>
            </a:extLst>
          </p:cNvPr>
          <p:cNvCxnSpPr>
            <a:cxnSpLocks/>
          </p:cNvCxnSpPr>
          <p:nvPr/>
        </p:nvCxnSpPr>
        <p:spPr>
          <a:xfrm>
            <a:off x="66505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38615762-1352-4D51-AAF1-F120DA202F80}"/>
              </a:ext>
            </a:extLst>
          </p:cNvPr>
          <p:cNvCxnSpPr>
            <a:cxnSpLocks/>
          </p:cNvCxnSpPr>
          <p:nvPr/>
        </p:nvCxnSpPr>
        <p:spPr>
          <a:xfrm>
            <a:off x="27923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01F9212-AE5A-4860-91CE-156A2C5067D3}"/>
              </a:ext>
            </a:extLst>
          </p:cNvPr>
          <p:cNvCxnSpPr>
            <a:cxnSpLocks/>
          </p:cNvCxnSpPr>
          <p:nvPr/>
        </p:nvCxnSpPr>
        <p:spPr>
          <a:xfrm>
            <a:off x="49640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B5506AD1-5B83-4A42-A420-FFC97A06D7D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69" y="6545429"/>
            <a:ext cx="822962" cy="195377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792589A-F6C7-4C90-B816-9E46A5D7F6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33" y="2628980"/>
            <a:ext cx="1185674" cy="2084836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8F02ECD1-D262-41D7-9C4C-1608EA73F9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73" y="4508004"/>
            <a:ext cx="1286259" cy="18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193</Words>
  <Application>Microsoft Office PowerPoint</Application>
  <PresentationFormat>Benutzerdefiniert</PresentationFormat>
  <Paragraphs>36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Condensed SemiBol</vt:lpstr>
      <vt:lpstr>IBM Plex Sans Light</vt:lpstr>
      <vt:lpstr>IBM Plex Sans</vt:lpstr>
      <vt:lpstr>Arial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17</cp:revision>
  <dcterms:created xsi:type="dcterms:W3CDTF">2021-10-21T09:19:19Z</dcterms:created>
  <dcterms:modified xsi:type="dcterms:W3CDTF">2021-11-05T11:44:49Z</dcterms:modified>
</cp:coreProperties>
</file>