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de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de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de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7985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3600" b="0" i="0" u="none" spc="-110" baseline="0">
                <a:solidFill>
                  <a:schemeClr val="bg1"/>
                </a:solidFill>
              </a:rPr>
              <a:t>AL-AMYLOIDOSE: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de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HERAUSFORDERUNGEN DER DIAGNOSE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de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SCHON GEWUSST?</a:t>
            </a:r>
            <a:endParaRPr lang="de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66089" y="3628604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1000" b="0" i="0" u="none" spc="-30" baseline="0" dirty="0">
                <a:solidFill>
                  <a:srgbClr val="00618B"/>
                </a:solidFill>
              </a:rPr>
              <a:t>Patienten mit </a:t>
            </a:r>
          </a:p>
          <a:p>
            <a:pPr algn="l" rtl="0"/>
            <a:r>
              <a:rPr lang="de" sz="1000" b="0" i="0" u="none" spc="-30" baseline="0" dirty="0">
                <a:solidFill>
                  <a:srgbClr val="00618B"/>
                </a:solidFill>
              </a:rPr>
              <a:t>AL-Amyloidose durchlaufen mitunter einen </a:t>
            </a:r>
            <a:r>
              <a:rPr lang="de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langwierigen</a:t>
            </a:r>
            <a:r>
              <a:rPr lang="de" sz="1350" b="0" i="0" u="none" spc="-30" baseline="0" dirty="0">
                <a:solidFill>
                  <a:srgbClr val="00618B"/>
                </a:solidFill>
              </a:rPr>
              <a:t> und </a:t>
            </a:r>
            <a:r>
              <a:rPr lang="de" sz="135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verwirrenden</a:t>
            </a:r>
            <a:r>
              <a:rPr lang="de" sz="1350" b="0" i="0" u="none" spc="-30" baseline="0" dirty="0">
                <a:solidFill>
                  <a:srgbClr val="00618B"/>
                </a:solidFill>
              </a:rPr>
              <a:t> Weg bis zur Diagnose</a:t>
            </a:r>
            <a:endParaRPr lang="de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47309" y="2410700"/>
            <a:ext cx="1464248" cy="2198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1100" b="0" i="0" u="none" baseline="0" dirty="0">
                <a:solidFill>
                  <a:srgbClr val="00618B"/>
                </a:solidFill>
              </a:rPr>
              <a:t>Im Durchschnitt berichten die Patienten, mindestens </a:t>
            </a:r>
          </a:p>
          <a:p>
            <a:pPr algn="l" rtl="0">
              <a:lnSpc>
                <a:spcPts val="1700"/>
              </a:lnSpc>
            </a:pPr>
            <a:r>
              <a:rPr lang="de" sz="14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3 unterschiedliche Fachärzte besucht zu haben, </a:t>
            </a:r>
          </a:p>
          <a:p>
            <a:pPr algn="l" rtl="0"/>
            <a:r>
              <a:rPr lang="de" sz="1100" b="0" i="0" u="none" baseline="0" dirty="0">
                <a:solidFill>
                  <a:srgbClr val="00618B"/>
                </a:solidFill>
              </a:rPr>
              <a:t>bevor die Diagnose gestellt wurde</a:t>
            </a:r>
            <a:endParaRPr lang="de" sz="11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5189479" y="3849175"/>
            <a:ext cx="20147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de" sz="1000" b="0" i="0" u="none" spc="-20" baseline="0" dirty="0">
                <a:solidFill>
                  <a:srgbClr val="00618B"/>
                </a:solidFill>
              </a:rPr>
              <a:t>Es kann mehr als </a:t>
            </a:r>
            <a:r>
              <a:rPr lang="de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Jahr </a:t>
            </a:r>
          </a:p>
          <a:p>
            <a:pPr algn="l" rtl="0">
              <a:lnSpc>
                <a:spcPts val="1200"/>
              </a:lnSpc>
            </a:pPr>
            <a:r>
              <a:rPr lang="de" sz="1000" b="0" i="0" u="none" spc="-20" baseline="0" dirty="0">
                <a:solidFill>
                  <a:srgbClr val="00618B"/>
                </a:solidFill>
              </a:rPr>
              <a:t>dauern und viele Arzttermine erfordern, bis ein Patient </a:t>
            </a:r>
          </a:p>
          <a:p>
            <a:pPr algn="l" rtl="0">
              <a:lnSpc>
                <a:spcPts val="1200"/>
              </a:lnSpc>
            </a:pPr>
            <a:r>
              <a:rPr lang="de" sz="1000" b="0" i="0" u="none" spc="-20" baseline="0" dirty="0">
                <a:solidFill>
                  <a:srgbClr val="00618B"/>
                </a:solidFill>
              </a:rPr>
              <a:t>eine Diagnose erhält</a:t>
            </a:r>
            <a:endParaRPr lang="de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333998" y="5046109"/>
            <a:ext cx="1647275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de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20 %</a:t>
            </a:r>
          </a:p>
          <a:p>
            <a:pPr algn="l" rtl="0"/>
            <a:r>
              <a:rPr lang="de" sz="1000" b="0" i="0" u="none" spc="-20" baseline="0" dirty="0">
                <a:solidFill>
                  <a:srgbClr val="00618B"/>
                </a:solidFill>
              </a:rPr>
              <a:t>der Patienten mit </a:t>
            </a:r>
          </a:p>
          <a:p>
            <a:pPr algn="l" rtl="0"/>
            <a:r>
              <a:rPr lang="de" sz="1000" b="0" i="0" u="none" spc="-20" baseline="0" dirty="0">
                <a:solidFill>
                  <a:srgbClr val="00618B"/>
                </a:solidFill>
              </a:rPr>
              <a:t>AL-Amyloidose </a:t>
            </a:r>
            <a:br>
              <a:rPr lang="de" sz="1000" spc="-20" dirty="0">
                <a:solidFill>
                  <a:srgbClr val="00618B"/>
                </a:solidFill>
              </a:rPr>
            </a:br>
            <a:r>
              <a:rPr lang="de" sz="1000" b="0" i="0" u="none" spc="-20" baseline="0" dirty="0">
                <a:solidFill>
                  <a:srgbClr val="00618B"/>
                </a:solidFill>
              </a:rPr>
              <a:t>erhalten die korrekte Diagnose erst </a:t>
            </a:r>
          </a:p>
          <a:p>
            <a:pPr algn="l" rtl="0"/>
            <a:r>
              <a:rPr lang="de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oder mehr Jahre </a:t>
            </a:r>
          </a:p>
          <a:p>
            <a:pPr algn="l" rtl="0"/>
            <a:r>
              <a:rPr lang="de" sz="1000" b="0" i="0" u="none" spc="-20" baseline="0" dirty="0">
                <a:solidFill>
                  <a:srgbClr val="00618B"/>
                </a:solidFill>
              </a:rPr>
              <a:t>nach dem ersten </a:t>
            </a:r>
            <a:br>
              <a:rPr lang="de" sz="1000" spc="-20" dirty="0">
                <a:solidFill>
                  <a:srgbClr val="00618B"/>
                </a:solidFill>
              </a:rPr>
            </a:br>
            <a:r>
              <a:rPr lang="de" sz="1000" b="0" i="0" u="none" spc="-20" baseline="0" dirty="0">
                <a:solidFill>
                  <a:srgbClr val="00618B"/>
                </a:solidFill>
              </a:rPr>
              <a:t>Auftreten der Symptome</a:t>
            </a:r>
            <a:endParaRPr lang="de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845063" y="5663192"/>
            <a:ext cx="2193021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de" sz="12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AL-Amyloidose ist eine seltene Erkrankung </a:t>
            </a:r>
            <a:r>
              <a:rPr lang="de" sz="1200" b="0" i="0" u="none" spc="-50" baseline="0" dirty="0">
                <a:solidFill>
                  <a:srgbClr val="00618B"/>
                </a:solidFill>
              </a:rPr>
              <a:t>– daher ist sie nur wenig bekannt</a:t>
            </a:r>
            <a:endParaRPr lang="de" sz="12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80635" y="4752863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de" sz="1350" b="0" i="0" u="none" spc="-50" baseline="0" dirty="0">
                <a:solidFill>
                  <a:srgbClr val="00618B"/>
                </a:solidFill>
              </a:rPr>
              <a:t>Die durchschnittliche </a:t>
            </a:r>
            <a:br>
              <a:rPr lang="de" sz="1350" spc="-50" dirty="0">
                <a:solidFill>
                  <a:srgbClr val="00618B"/>
                </a:solidFill>
              </a:rPr>
            </a:br>
            <a:r>
              <a:rPr lang="de" sz="1350" b="0" i="0" u="none" spc="-50" baseline="0" dirty="0">
                <a:solidFill>
                  <a:srgbClr val="00618B"/>
                </a:solidFill>
              </a:rPr>
              <a:t>Zeit vom ersten Termin bis zur Diagnose beträgt</a:t>
            </a:r>
          </a:p>
          <a:p>
            <a:pPr algn="l" rtl="0"/>
            <a:r>
              <a:rPr lang="de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Tage</a:t>
            </a:r>
          </a:p>
          <a:p>
            <a:pPr algn="l" rtl="0"/>
            <a:r>
              <a:rPr lang="de" sz="700" b="0" i="0" u="none" spc="-50" baseline="0" dirty="0">
                <a:solidFill>
                  <a:srgbClr val="00618B"/>
                </a:solidFill>
              </a:rPr>
              <a:t>(laut einer Studie </a:t>
            </a:r>
          </a:p>
          <a:p>
            <a:pPr algn="l" rtl="0"/>
            <a:r>
              <a:rPr lang="de" sz="700" b="0" i="0" u="none" spc="-50" baseline="0" dirty="0">
                <a:solidFill>
                  <a:srgbClr val="00618B"/>
                </a:solidFill>
              </a:rPr>
              <a:t>aus den Niederlanden)</a:t>
            </a:r>
            <a:endParaRPr lang="de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74801" y="7532430"/>
            <a:ext cx="20306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" sz="950" b="0" i="0" u="none" spc="-20" baseline="0" dirty="0">
                <a:solidFill>
                  <a:srgbClr val="00618B"/>
                </a:solidFill>
              </a:rPr>
              <a:t>AL-Amyloidose wird häufig </a:t>
            </a:r>
          </a:p>
          <a:p>
            <a:pPr algn="l" rtl="0"/>
            <a:r>
              <a:rPr lang="de" sz="950" b="0" i="0" u="none" spc="-20" baseline="0" dirty="0">
                <a:solidFill>
                  <a:srgbClr val="00618B"/>
                </a:solidFill>
              </a:rPr>
              <a:t>nicht diagnostiziert oder erkannt, bis </a:t>
            </a:r>
          </a:p>
          <a:p>
            <a:pPr algn="l" rtl="0"/>
            <a:r>
              <a:rPr lang="de" sz="11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irreversible Organschädigungen aufgetreten sind</a:t>
            </a:r>
            <a:endParaRPr lang="de" sz="11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709343" y="6442472"/>
            <a:ext cx="1698021" cy="1929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de" sz="900" b="0" i="0" u="none" spc="-20" baseline="0" dirty="0">
                <a:solidFill>
                  <a:srgbClr val="00618B"/>
                </a:solidFill>
              </a:rPr>
              <a:t>Die Symptome der </a:t>
            </a:r>
          </a:p>
          <a:p>
            <a:pPr algn="l" rtl="0">
              <a:lnSpc>
                <a:spcPts val="1200"/>
              </a:lnSpc>
            </a:pPr>
            <a:r>
              <a:rPr lang="de" sz="900" b="0" i="0" u="none" spc="-20" baseline="0" dirty="0">
                <a:solidFill>
                  <a:srgbClr val="00618B"/>
                </a:solidFill>
              </a:rPr>
              <a:t>AL-Amyloidose entwickeln sich meist langsam, </a:t>
            </a:r>
          </a:p>
          <a:p>
            <a:pPr algn="l" rtl="0">
              <a:lnSpc>
                <a:spcPts val="1200"/>
              </a:lnSpc>
            </a:pPr>
            <a:r>
              <a:rPr lang="de" sz="900" b="0" i="0" u="none" spc="-20" baseline="0" dirty="0">
                <a:solidFill>
                  <a:srgbClr val="00618B"/>
                </a:solidFill>
              </a:rPr>
              <a:t>sind unspezifisch, </a:t>
            </a:r>
            <a:br>
              <a:rPr lang="de" sz="900" spc="-20" dirty="0">
                <a:solidFill>
                  <a:srgbClr val="00618B"/>
                </a:solidFill>
              </a:rPr>
            </a:br>
            <a:r>
              <a:rPr lang="de" sz="900" b="0" i="0" u="none" spc="-20" baseline="0" dirty="0">
                <a:solidFill>
                  <a:srgbClr val="00618B"/>
                </a:solidFill>
              </a:rPr>
              <a:t>unterscheiden sich stark von Patient zu Patient und können </a:t>
            </a:r>
            <a:br>
              <a:rPr lang="de" sz="900" spc="-20" dirty="0">
                <a:solidFill>
                  <a:srgbClr val="00618B"/>
                </a:solidFill>
              </a:rPr>
            </a:br>
            <a:r>
              <a:rPr lang="de" sz="900" b="0" i="0" u="none" spc="-20" baseline="0" dirty="0">
                <a:solidFill>
                  <a:srgbClr val="00618B"/>
                </a:solidFill>
              </a:rPr>
              <a:t>überall im </a:t>
            </a:r>
            <a:br>
              <a:rPr lang="de" sz="900" spc="-20" dirty="0">
                <a:solidFill>
                  <a:srgbClr val="00618B"/>
                </a:solidFill>
              </a:rPr>
            </a:br>
            <a:r>
              <a:rPr lang="de" sz="900" b="0" i="0" u="none" spc="-20" baseline="0" dirty="0">
                <a:solidFill>
                  <a:srgbClr val="00618B"/>
                </a:solidFill>
              </a:rPr>
              <a:t>Körper auftreten (außer im </a:t>
            </a:r>
            <a:br>
              <a:rPr lang="de" sz="900" spc="-20" dirty="0">
                <a:solidFill>
                  <a:srgbClr val="00618B"/>
                </a:solidFill>
              </a:rPr>
            </a:br>
            <a:r>
              <a:rPr lang="de" sz="900" b="0" i="0" u="none" spc="-20" baseline="0" dirty="0">
                <a:solidFill>
                  <a:srgbClr val="00618B"/>
                </a:solidFill>
              </a:rPr>
              <a:t>Gehirn), </a:t>
            </a:r>
            <a:r>
              <a:rPr lang="de" sz="9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daher liegt es nahe, </a:t>
            </a:r>
            <a:br>
              <a:rPr lang="de" sz="900" b="1" spc="-2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de" sz="9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dass stattdessen eine häufigere Erkrankung vermutet wird</a:t>
            </a:r>
            <a:endParaRPr lang="de" sz="9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874815" y="6751221"/>
            <a:ext cx="1693350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de" sz="1050" b="0" i="0" u="none" spc="-20" baseline="0" dirty="0">
                <a:solidFill>
                  <a:srgbClr val="00618B"/>
                </a:solidFill>
              </a:rPr>
              <a:t>Eine frühzeitige Diagnose der </a:t>
            </a:r>
          </a:p>
          <a:p>
            <a:pPr algn="l" rtl="0">
              <a:lnSpc>
                <a:spcPts val="1200"/>
              </a:lnSpc>
            </a:pPr>
            <a:r>
              <a:rPr lang="de" sz="1050" b="0" i="0" u="none" spc="-20" baseline="0" dirty="0">
                <a:solidFill>
                  <a:srgbClr val="00618B"/>
                </a:solidFill>
              </a:rPr>
              <a:t>AL-Amyloidose </a:t>
            </a:r>
          </a:p>
          <a:p>
            <a:pPr algn="l" rtl="0">
              <a:lnSpc>
                <a:spcPts val="1200"/>
              </a:lnSpc>
            </a:pPr>
            <a:r>
              <a:rPr lang="de" sz="1050" b="0" i="0" u="none" spc="-20" baseline="0" dirty="0">
                <a:solidFill>
                  <a:srgbClr val="00618B"/>
                </a:solidFill>
              </a:rPr>
              <a:t>ermöglicht eine </a:t>
            </a:r>
          </a:p>
          <a:p>
            <a:pPr algn="l" rtl="0">
              <a:lnSpc>
                <a:spcPts val="1500"/>
              </a:lnSpc>
            </a:pPr>
            <a:r>
              <a:rPr lang="de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frühere Behandlung </a:t>
            </a:r>
            <a:br>
              <a:rPr lang="de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de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und verhindert weitere</a:t>
            </a:r>
            <a:br>
              <a:rPr lang="de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de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Schädigungen der Organe</a:t>
            </a:r>
            <a:endParaRPr lang="de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391793" y="8681126"/>
            <a:ext cx="25853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de" sz="1400" b="0" i="0" u="none" spc="-20" baseline="0" dirty="0">
                <a:solidFill>
                  <a:srgbClr val="00618B"/>
                </a:solidFill>
              </a:rPr>
              <a:t>Eine frühzeitige Diagnose kann </a:t>
            </a:r>
          </a:p>
          <a:p>
            <a:pPr algn="l" rtl="0">
              <a:lnSpc>
                <a:spcPts val="1600"/>
              </a:lnSpc>
            </a:pPr>
            <a:r>
              <a:rPr lang="de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das Überleben, die Lebensqualität und das emotionale Wohlbefinden von Patienten mit AL-Amyloidose verbessern</a:t>
            </a:r>
            <a:endParaRPr lang="de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69" y="6545429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214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Light</vt:lpstr>
      <vt:lpstr>IBM Plex Sans</vt:lpstr>
      <vt:lpstr>Arial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18</cp:revision>
  <dcterms:created xsi:type="dcterms:W3CDTF">2021-10-21T09:19:19Z</dcterms:created>
  <dcterms:modified xsi:type="dcterms:W3CDTF">2021-11-05T13:47:34Z</dcterms:modified>
</cp:coreProperties>
</file>