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283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16044" y="830874"/>
            <a:ext cx="68471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2000" b="0" i="0" u="none" spc="-110" baseline="0" dirty="0">
                <a:solidFill>
                  <a:schemeClr val="bg1"/>
                </a:solidFill>
              </a:rPr>
              <a:t>DE UITDAGING VAN DE AL AMYLOÏDOSE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DIAGNOSE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WIST U DAT?</a:t>
            </a:r>
            <a:endParaRPr lang="nl-nl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47" y="6460924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564" y="6867931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52" y="6530355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60" y="6741614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610841" y="3634724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sz="1000" b="0" i="0" u="none" spc="-30" baseline="0" dirty="0">
                <a:solidFill>
                  <a:srgbClr val="00618B"/>
                </a:solidFill>
              </a:rPr>
              <a:t>Patiënten met </a:t>
            </a:r>
          </a:p>
          <a:p>
            <a:pPr algn="l" rtl="0"/>
            <a:r>
              <a:rPr lang="nl-nl" sz="1000" b="0" i="0" u="none" spc="-30" baseline="0" dirty="0">
                <a:solidFill>
                  <a:srgbClr val="00618B"/>
                </a:solidFill>
              </a:rPr>
              <a:t>AL amyloïdose vaak een </a:t>
            </a:r>
            <a:r>
              <a:rPr lang="nl-nl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langdurig</a:t>
            </a:r>
            <a:r>
              <a:rPr lang="nl-nl" sz="1350" b="0" i="0" u="none" spc="-30" baseline="0" dirty="0">
                <a:solidFill>
                  <a:srgbClr val="00618B"/>
                </a:solidFill>
              </a:rPr>
              <a:t> en </a:t>
            </a:r>
            <a:r>
              <a:rPr lang="nl-nl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verwarrend</a:t>
            </a:r>
            <a:r>
              <a:rPr lang="nl-nl" sz="1350" b="0" i="0" u="none" spc="-30" baseline="0" dirty="0">
                <a:solidFill>
                  <a:srgbClr val="00618B"/>
                </a:solidFill>
              </a:rPr>
              <a:t> traject doorlopen tot de diagnose</a:t>
            </a:r>
            <a:endParaRPr lang="nl-nl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86807" y="2470415"/>
            <a:ext cx="1397569" cy="2072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sz="1200" b="0" i="0" u="none" baseline="0" dirty="0">
                <a:solidFill>
                  <a:srgbClr val="00618B"/>
                </a:solidFill>
              </a:rPr>
              <a:t>Patiënten gemiddeld minstens </a:t>
            </a:r>
          </a:p>
          <a:p>
            <a:pPr algn="l" rtl="0">
              <a:lnSpc>
                <a:spcPts val="1700"/>
              </a:lnSpc>
            </a:pPr>
            <a:r>
              <a:rPr lang="nl-nl" sz="16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3 verschillende soorten artsen </a:t>
            </a:r>
          </a:p>
          <a:p>
            <a:pPr algn="l" rtl="0"/>
            <a:r>
              <a:rPr lang="nl-nl" sz="1200" b="0" i="0" u="none" baseline="0" dirty="0">
                <a:solidFill>
                  <a:srgbClr val="00618B"/>
                </a:solidFill>
              </a:rPr>
              <a:t>zien alvorens ze gediagnosticeerd worden</a:t>
            </a:r>
            <a:endParaRPr lang="nl-nl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5176002" y="3727909"/>
            <a:ext cx="20147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l-nl" sz="1000" b="0" i="0" u="none" spc="-20" baseline="0" dirty="0">
                <a:solidFill>
                  <a:srgbClr val="00618B"/>
                </a:solidFill>
              </a:rPr>
              <a:t>Het ruim </a:t>
            </a:r>
            <a:r>
              <a:rPr lang="nl-nl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jaar </a:t>
            </a:r>
          </a:p>
          <a:p>
            <a:pPr algn="l" rtl="0">
              <a:lnSpc>
                <a:spcPts val="1200"/>
              </a:lnSpc>
            </a:pPr>
            <a:r>
              <a:rPr lang="nl-nl" sz="1000" b="0" i="0" u="none" spc="-20" baseline="0" dirty="0">
                <a:solidFill>
                  <a:srgbClr val="00618B"/>
                </a:solidFill>
              </a:rPr>
              <a:t>en vele bezoeken aan medisch specialisten kan duren alvorens een patiënt </a:t>
            </a:r>
          </a:p>
          <a:p>
            <a:pPr algn="l" rtl="0">
              <a:lnSpc>
                <a:spcPts val="1200"/>
              </a:lnSpc>
            </a:pPr>
            <a:r>
              <a:rPr lang="nl-nl" sz="1000" b="0" i="0" u="none" spc="-20" baseline="0" dirty="0">
                <a:solidFill>
                  <a:srgbClr val="00618B"/>
                </a:solidFill>
              </a:rPr>
              <a:t>wordt gediagnosticeerd</a:t>
            </a:r>
            <a:endParaRPr lang="nl-nl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400417" y="4813003"/>
            <a:ext cx="1440633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l-nl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20%</a:t>
            </a:r>
          </a:p>
          <a:p>
            <a:pPr algn="l" rtl="0"/>
            <a:r>
              <a:rPr lang="nl-nl" sz="1000" b="0" i="0" u="none" spc="-20" baseline="0" dirty="0">
                <a:solidFill>
                  <a:srgbClr val="00618B"/>
                </a:solidFill>
              </a:rPr>
              <a:t>van de patiënten met </a:t>
            </a:r>
          </a:p>
          <a:p>
            <a:pPr algn="l" rtl="0"/>
            <a:r>
              <a:rPr lang="nl-nl" sz="1000" b="0" i="0" u="none" spc="-20" baseline="0" dirty="0">
                <a:solidFill>
                  <a:srgbClr val="00618B"/>
                </a:solidFill>
              </a:rPr>
              <a:t>AL amyloïdose </a:t>
            </a:r>
            <a:br>
              <a:rPr lang="nl-nl" sz="1000" spc="-20" dirty="0">
                <a:solidFill>
                  <a:srgbClr val="00618B"/>
                </a:solidFill>
              </a:rPr>
            </a:br>
            <a:r>
              <a:rPr lang="nl-nl" sz="1000" b="0" i="0" u="none" spc="-20" baseline="0" dirty="0">
                <a:solidFill>
                  <a:srgbClr val="00618B"/>
                </a:solidFill>
              </a:rPr>
              <a:t>niet correct wordt gediagnosticeerd tot </a:t>
            </a:r>
          </a:p>
          <a:p>
            <a:pPr algn="l" rtl="0"/>
            <a:r>
              <a:rPr lang="nl-nl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jaar of langer </a:t>
            </a:r>
          </a:p>
          <a:p>
            <a:pPr algn="l" rtl="0"/>
            <a:r>
              <a:rPr lang="nl-nl" sz="1000" b="0" i="0" u="none" spc="-20" baseline="0" dirty="0">
                <a:solidFill>
                  <a:srgbClr val="00618B"/>
                </a:solidFill>
              </a:rPr>
              <a:t>na het optreden </a:t>
            </a:r>
            <a:br>
              <a:rPr lang="nl-nl" sz="1000" spc="-20" dirty="0">
                <a:solidFill>
                  <a:srgbClr val="00618B"/>
                </a:solidFill>
              </a:rPr>
            </a:br>
            <a:r>
              <a:rPr lang="nl-nl" sz="1000" b="0" i="0" u="none" spc="-20" baseline="0" dirty="0">
                <a:solidFill>
                  <a:srgbClr val="00618B"/>
                </a:solidFill>
              </a:rPr>
              <a:t>van de eerste symptomen</a:t>
            </a:r>
            <a:endParaRPr lang="nl-nl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27929" y="5662205"/>
            <a:ext cx="219632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nl-nl" sz="1600" b="1" i="0" u="none" spc="-5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amyloïdose is een zeldzame ziekte </a:t>
            </a:r>
            <a:r>
              <a:rPr lang="nl-nl" sz="1500" b="0" i="0" u="none" spc="-50" baseline="0">
                <a:solidFill>
                  <a:srgbClr val="00618B"/>
                </a:solidFill>
              </a:rPr>
              <a:t>die niet erg bekend is</a:t>
            </a:r>
            <a:endParaRPr lang="nl-nl" sz="15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68345" y="4609710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nl-nl" sz="1350" b="0" i="0" u="none" spc="-50" baseline="0" dirty="0">
                <a:solidFill>
                  <a:srgbClr val="00618B"/>
                </a:solidFill>
              </a:rPr>
              <a:t>De gemiddelde </a:t>
            </a:r>
            <a:br>
              <a:rPr lang="nl-nl" sz="1350" spc="-50" dirty="0">
                <a:solidFill>
                  <a:srgbClr val="00618B"/>
                </a:solidFill>
              </a:rPr>
            </a:br>
            <a:r>
              <a:rPr lang="nl-nl" sz="1350" b="0" i="0" u="none" spc="-50" baseline="0" dirty="0">
                <a:solidFill>
                  <a:srgbClr val="00618B"/>
                </a:solidFill>
              </a:rPr>
              <a:t>tijd tussen het eerste consult en de diagnose</a:t>
            </a:r>
          </a:p>
          <a:p>
            <a:pPr algn="l" rtl="0"/>
            <a:r>
              <a:rPr lang="nl-nl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dagen</a:t>
            </a:r>
          </a:p>
          <a:p>
            <a:pPr algn="l" rtl="0"/>
            <a:r>
              <a:rPr lang="nl-nl" sz="700" b="0" i="0" u="none" spc="-50" baseline="0" dirty="0">
                <a:solidFill>
                  <a:srgbClr val="00618B"/>
                </a:solidFill>
              </a:rPr>
              <a:t>bedraagt (volgens een onderzoek </a:t>
            </a:r>
          </a:p>
          <a:p>
            <a:pPr algn="l" rtl="0"/>
            <a:r>
              <a:rPr lang="nl-nl" sz="700" b="0" i="0" u="none" spc="-50" baseline="0" dirty="0">
                <a:solidFill>
                  <a:srgbClr val="00618B"/>
                </a:solidFill>
              </a:rPr>
              <a:t>in Nederland)</a:t>
            </a:r>
            <a:endParaRPr lang="nl-nl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19208" y="7227080"/>
            <a:ext cx="156778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sz="950" b="0" i="0" u="none" spc="-20" baseline="0" dirty="0">
                <a:solidFill>
                  <a:srgbClr val="00618B"/>
                </a:solidFill>
              </a:rPr>
              <a:t>AL amyloïdose wordt vaak </a:t>
            </a:r>
          </a:p>
          <a:p>
            <a:pPr algn="l" rtl="0"/>
            <a:r>
              <a:rPr lang="nl-nl" sz="950" b="0" i="0" u="none" spc="-20" baseline="0" dirty="0">
                <a:solidFill>
                  <a:srgbClr val="00618B"/>
                </a:solidFill>
              </a:rPr>
              <a:t>niet gediagnosticeerd of herkend totdat </a:t>
            </a:r>
          </a:p>
          <a:p>
            <a:pPr algn="l" rtl="0"/>
            <a:r>
              <a:rPr lang="nl-nl" sz="135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onomkeerbare orgaanschade is opgetreden</a:t>
            </a:r>
            <a:endParaRPr lang="nl-nl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729284" y="6416034"/>
            <a:ext cx="171192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l-nl" sz="1000" b="0" i="0" u="none" spc="-20" baseline="0" dirty="0">
                <a:solidFill>
                  <a:srgbClr val="00618B"/>
                </a:solidFill>
              </a:rPr>
              <a:t>Symptomen van </a:t>
            </a:r>
          </a:p>
          <a:p>
            <a:pPr algn="l" rtl="0">
              <a:lnSpc>
                <a:spcPts val="1200"/>
              </a:lnSpc>
            </a:pPr>
            <a:r>
              <a:rPr lang="nl-nl" sz="1000" b="0" i="0" u="none" spc="-20" baseline="0" dirty="0">
                <a:solidFill>
                  <a:srgbClr val="00618B"/>
                </a:solidFill>
              </a:rPr>
              <a:t>AL amyloïdose ontwikkelen zich meestal langzaam, </a:t>
            </a:r>
          </a:p>
          <a:p>
            <a:pPr algn="l" rtl="0">
              <a:lnSpc>
                <a:spcPts val="1200"/>
              </a:lnSpc>
            </a:pPr>
            <a:r>
              <a:rPr lang="nl-nl" sz="1000" b="0" i="0" u="none" spc="-20" baseline="0" dirty="0">
                <a:solidFill>
                  <a:srgbClr val="00618B"/>
                </a:solidFill>
              </a:rPr>
              <a:t>zijn niet-specifiek, </a:t>
            </a:r>
            <a:br>
              <a:rPr lang="nl-nl" sz="1000" spc="-20" dirty="0">
                <a:solidFill>
                  <a:srgbClr val="00618B"/>
                </a:solidFill>
              </a:rPr>
            </a:br>
            <a:r>
              <a:rPr lang="nl-nl" sz="1000" b="0" i="0" u="none" spc="-20" baseline="0" dirty="0">
                <a:solidFill>
                  <a:srgbClr val="00618B"/>
                </a:solidFill>
              </a:rPr>
              <a:t>variëren sterk en kunnen zich </a:t>
            </a:r>
            <a:br>
              <a:rPr lang="nl-nl" sz="1000" spc="-20" dirty="0">
                <a:solidFill>
                  <a:srgbClr val="00618B"/>
                </a:solidFill>
              </a:rPr>
            </a:br>
            <a:r>
              <a:rPr lang="nl-nl" sz="1000" b="0" i="0" u="none" spc="-20" baseline="0" dirty="0">
                <a:solidFill>
                  <a:srgbClr val="00618B"/>
                </a:solidFill>
              </a:rPr>
              <a:t>overal in </a:t>
            </a:r>
            <a:br>
              <a:rPr lang="nl-nl" sz="1000" spc="-20" dirty="0">
                <a:solidFill>
                  <a:srgbClr val="00618B"/>
                </a:solidFill>
              </a:rPr>
            </a:br>
            <a:r>
              <a:rPr lang="nl-nl" sz="1000" b="0" i="0" u="none" spc="-20" baseline="0" dirty="0">
                <a:solidFill>
                  <a:srgbClr val="00618B"/>
                </a:solidFill>
              </a:rPr>
              <a:t>het lichaam voordoen (behalve in de </a:t>
            </a:r>
            <a:br>
              <a:rPr lang="nl-nl" sz="1000" spc="-20" dirty="0">
                <a:solidFill>
                  <a:srgbClr val="00618B"/>
                </a:solidFill>
              </a:rPr>
            </a:br>
            <a:r>
              <a:rPr lang="nl-nl" sz="1000" b="0" i="0" u="none" spc="-20" baseline="0" dirty="0">
                <a:solidFill>
                  <a:srgbClr val="00618B"/>
                </a:solidFill>
              </a:rPr>
              <a:t>hersenen), </a:t>
            </a:r>
            <a:r>
              <a:rPr lang="nl-nl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wat het </a:t>
            </a:r>
            <a:br>
              <a:rPr lang="nl-nl" sz="1000" b="1" spc="-2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nl-nl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herkennen van deze ziekte niet makkelijk maakt</a:t>
            </a:r>
            <a:endParaRPr lang="nl-nl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882856" y="6855310"/>
            <a:ext cx="16933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nl-nl" sz="1100" b="0" i="0" u="none" spc="-20" baseline="0" dirty="0">
                <a:solidFill>
                  <a:srgbClr val="00618B"/>
                </a:solidFill>
              </a:rPr>
              <a:t>Vroege diagnose </a:t>
            </a:r>
          </a:p>
          <a:p>
            <a:pPr algn="l" rtl="0">
              <a:lnSpc>
                <a:spcPts val="1200"/>
              </a:lnSpc>
            </a:pPr>
            <a:r>
              <a:rPr lang="nl-nl" sz="1100" b="0" i="0" u="none" spc="-20" baseline="0" dirty="0">
                <a:solidFill>
                  <a:srgbClr val="00618B"/>
                </a:solidFill>
              </a:rPr>
              <a:t>van AL amyloïdose </a:t>
            </a:r>
          </a:p>
          <a:p>
            <a:pPr algn="l" rtl="0">
              <a:lnSpc>
                <a:spcPts val="1200"/>
              </a:lnSpc>
            </a:pPr>
            <a:r>
              <a:rPr lang="nl-nl" sz="1100" b="0" i="0" u="none" spc="-20" baseline="0" dirty="0">
                <a:solidFill>
                  <a:srgbClr val="00618B"/>
                </a:solidFill>
              </a:rPr>
              <a:t>maakt </a:t>
            </a:r>
          </a:p>
          <a:p>
            <a:pPr algn="l" rtl="0">
              <a:lnSpc>
                <a:spcPts val="1500"/>
              </a:lnSpc>
            </a:pPr>
            <a:r>
              <a:rPr lang="nl-nl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vroegtijdige behandeling mogelijk </a:t>
            </a:r>
            <a:br>
              <a:rPr lang="nl-nl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nl-nl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en voorkomt verdere </a:t>
            </a:r>
            <a:br>
              <a:rPr lang="nl-nl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nl-nl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orgaanschade</a:t>
            </a:r>
            <a:endParaRPr lang="nl-nl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580527" y="8679316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nl-nl" sz="1400" b="0" i="0" u="none" spc="-20" baseline="0" dirty="0">
                <a:solidFill>
                  <a:srgbClr val="00618B"/>
                </a:solidFill>
              </a:rPr>
              <a:t>Vroegtijdige diagnose kan </a:t>
            </a:r>
          </a:p>
          <a:p>
            <a:pPr algn="l" rtl="0">
              <a:lnSpc>
                <a:spcPts val="1600"/>
              </a:lnSpc>
            </a:pPr>
            <a:r>
              <a:rPr lang="nl-nl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 overlevingskans, de kwaliteit van leven en het emotionele welzijn van AL amyloïdose-patiënten verbeteren</a:t>
            </a:r>
            <a:endParaRPr lang="nl-nl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204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Condensed SemiBol</vt:lpstr>
      <vt:lpstr>IBM Plex Sans Light</vt:lpstr>
      <vt:lpstr>Arial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18</cp:revision>
  <dcterms:created xsi:type="dcterms:W3CDTF">2021-10-21T09:19:19Z</dcterms:created>
  <dcterms:modified xsi:type="dcterms:W3CDTF">2021-11-05T13:42:41Z</dcterms:modified>
</cp:coreProperties>
</file>