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7559675" cy="10691813"/>
  <p:notesSz cx="6858000" cy="9144000"/>
  <p:embeddedFontLst>
    <p:embeddedFont>
      <p:font typeface="IBM Plex Sans" panose="020B0503050203000203" pitchFamily="34" charset="0"/>
      <p:regular r:id="rId3"/>
      <p:bold r:id="rId4"/>
      <p:italic r:id="rId5"/>
    </p:embeddedFont>
    <p:embeddedFont>
      <p:font typeface="IBM Plex Sans Condensed SemiBol" panose="020B0604020202020204" charset="0"/>
      <p:bold r:id="rId6"/>
    </p:embeddedFont>
    <p:embeddedFont>
      <p:font typeface="IBM Plex Sans Light" panose="020B0403050203000203" pitchFamily="34" charset="0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734"/>
    <a:srgbClr val="01618B"/>
    <a:srgbClr val="EE7E70"/>
    <a:srgbClr val="EF9B8C"/>
    <a:srgbClr val="00618B"/>
    <a:srgbClr val="975368"/>
    <a:srgbClr val="E94A34"/>
    <a:srgbClr val="C3473F"/>
    <a:srgbClr val="DB4A36"/>
    <a:srgbClr val="035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4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25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3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3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0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8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2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9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985DA-F8EB-4153-80B8-963B2A6CBECF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E3712-BA94-48E6-B27A-F526AE04AB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88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E23A06-4608-4787-AC2C-3F552EA08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" y="0"/>
            <a:ext cx="7558635" cy="10691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36B5-89C7-4E2A-A682-8C7E4B28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523122" y="2363939"/>
            <a:ext cx="3609975" cy="80010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CE1D1B2-CBFC-4ED8-8B6E-942B39DA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9" y="8862569"/>
            <a:ext cx="2841879" cy="72432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3C2F31E-AE51-4D6B-B29A-B34FEE5EDA97}"/>
              </a:ext>
            </a:extLst>
          </p:cNvPr>
          <p:cNvGrpSpPr/>
          <p:nvPr/>
        </p:nvGrpSpPr>
        <p:grpSpPr>
          <a:xfrm>
            <a:off x="350734" y="347716"/>
            <a:ext cx="6840000" cy="9972675"/>
            <a:chOff x="356819" y="359857"/>
            <a:chExt cx="6840000" cy="997267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AF511-9EF4-453D-9165-136794D52DB3}"/>
                </a:ext>
              </a:extLst>
            </p:cNvPr>
            <p:cNvCxnSpPr>
              <a:cxnSpLocks/>
            </p:cNvCxnSpPr>
            <p:nvPr/>
          </p:nvCxnSpPr>
          <p:spPr>
            <a:xfrm>
              <a:off x="1109765" y="359857"/>
              <a:ext cx="6087054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FCBB74-4656-4D2C-B090-B824039978C4}"/>
                </a:ext>
              </a:extLst>
            </p:cNvPr>
            <p:cNvCxnSpPr>
              <a:cxnSpLocks/>
            </p:cNvCxnSpPr>
            <p:nvPr/>
          </p:nvCxnSpPr>
          <p:spPr>
            <a:xfrm>
              <a:off x="356819" y="10332532"/>
              <a:ext cx="6272581" cy="0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10D997-D94E-4589-88D8-20688A2FF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6819" y="359859"/>
              <a:ext cx="0" cy="955828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79C2E7-05F7-44F4-A25A-D66D7076EE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19" y="765990"/>
              <a:ext cx="0" cy="9566542"/>
            </a:xfrm>
            <a:prstGeom prst="line">
              <a:avLst/>
            </a:prstGeom>
            <a:noFill/>
            <a:ln w="12700" cap="flat" cmpd="sng" algn="ctr">
              <a:solidFill>
                <a:srgbClr val="995469"/>
              </a:solidFill>
              <a:prstDash val="solid"/>
              <a:miter lim="800000"/>
            </a:ln>
            <a:effectLst/>
          </p:spPr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93F5C8B-227C-4C72-835E-278E4677E9C9}"/>
              </a:ext>
            </a:extLst>
          </p:cNvPr>
          <p:cNvSpPr txBox="1"/>
          <p:nvPr/>
        </p:nvSpPr>
        <p:spPr>
          <a:xfrm>
            <a:off x="244246" y="287679"/>
            <a:ext cx="14046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IMPROVE </a:t>
            </a:r>
          </a:p>
          <a:p>
            <a:pPr algn="l" rtl="0">
              <a:lnSpc>
                <a:spcPts val="1520"/>
              </a:lnSpc>
            </a:pPr>
            <a:r>
              <a:rPr lang="es-es" sz="1430" b="0" i="0" u="none" spc="-90" baseline="0">
                <a:solidFill>
                  <a:srgbClr val="995469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DIAGNOSIS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E04755-177E-4103-8D4A-D79B962F2E8A}"/>
              </a:ext>
            </a:extLst>
          </p:cNvPr>
          <p:cNvSpPr txBox="1"/>
          <p:nvPr/>
        </p:nvSpPr>
        <p:spPr>
          <a:xfrm>
            <a:off x="6136108" y="9940550"/>
            <a:ext cx="11484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IMPROVE </a:t>
            </a:r>
          </a:p>
          <a:p>
            <a:pPr algn="r" rtl="0">
              <a:lnSpc>
                <a:spcPts val="1520"/>
              </a:lnSpc>
            </a:pPr>
            <a:r>
              <a:rPr lang="es-es" sz="1430" b="0" i="0" u="none" spc="-40" baseline="0">
                <a:solidFill>
                  <a:srgbClr val="995469"/>
                </a:solidFill>
                <a:latin typeface="IBM Plex Sans Condensed SemiBol"/>
                <a:ea typeface="IBM Plex Sans Condensed SemiBol"/>
                <a:cs typeface="IBM Plex Sans Condensed SemiBol"/>
                <a:sym typeface="IBM Plex Sans Condensed SemiBol"/>
              </a:rPr>
              <a:t>LIVES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E31D8D-709B-44F7-9751-C79ACD255DC7}"/>
              </a:ext>
            </a:extLst>
          </p:cNvPr>
          <p:cNvSpPr txBox="1"/>
          <p:nvPr/>
        </p:nvSpPr>
        <p:spPr>
          <a:xfrm>
            <a:off x="966104" y="690989"/>
            <a:ext cx="559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800" b="0" i="0" u="none" spc="-11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AMILOIDOSIS AL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DDB93F-DB33-40B2-93E8-E93D57BE003A}"/>
              </a:ext>
            </a:extLst>
          </p:cNvPr>
          <p:cNvSpPr txBox="1"/>
          <p:nvPr/>
        </p:nvSpPr>
        <p:spPr>
          <a:xfrm>
            <a:off x="1390728" y="1302038"/>
            <a:ext cx="4764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s-es" sz="4800" b="1" i="0" u="none" spc="-80" baseline="0">
                <a:solidFill>
                  <a:srgbClr val="975368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Y MIELOMA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5E15681-BECE-4683-B3A4-6A61475D1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74" y="4693981"/>
            <a:ext cx="2398781" cy="2843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84F44E-5BE9-4A82-968B-0ECB394C0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53" y="2385660"/>
            <a:ext cx="2240285" cy="2508509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8B6DC53-0A54-4941-83EA-BE33D1723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52" y="5332079"/>
            <a:ext cx="1033274" cy="1036322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ED0F651-0BB6-4E27-94D8-54C5E0DBEC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11" y="4654908"/>
            <a:ext cx="868682" cy="74371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E99C38DC-8058-4A66-8DB6-34D82D085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03" y="4032842"/>
            <a:ext cx="859538" cy="594361"/>
          </a:xfrm>
          <a:prstGeom prst="rect">
            <a:avLst/>
          </a:prstGeom>
        </p:spPr>
      </p:pic>
      <p:pic>
        <p:nvPicPr>
          <p:cNvPr id="34" name="Picture 33" descr="A picture containing text, first-aid kit, vector graphics&#10;&#10;Description automatically generated">
            <a:extLst>
              <a:ext uri="{FF2B5EF4-FFF2-40B4-BE49-F238E27FC236}">
                <a16:creationId xmlns:a16="http://schemas.microsoft.com/office/drawing/2014/main" id="{960AE900-32C8-4D04-B036-BFEB40D5C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5" y="7415424"/>
            <a:ext cx="3276607" cy="206045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2032A-A875-4930-BFB7-1390B81F4230}"/>
              </a:ext>
            </a:extLst>
          </p:cNvPr>
          <p:cNvGrpSpPr/>
          <p:nvPr/>
        </p:nvGrpSpPr>
        <p:grpSpPr>
          <a:xfrm>
            <a:off x="4026138" y="2482052"/>
            <a:ext cx="868939" cy="868939"/>
            <a:chOff x="4026138" y="2482052"/>
            <a:chExt cx="868939" cy="86893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7A9EFF-D38D-45C1-9B81-3A75593D5D22}"/>
                </a:ext>
              </a:extLst>
            </p:cNvPr>
            <p:cNvSpPr/>
            <p:nvPr/>
          </p:nvSpPr>
          <p:spPr>
            <a:xfrm>
              <a:off x="4026138" y="2482052"/>
              <a:ext cx="868939" cy="868939"/>
            </a:xfrm>
            <a:prstGeom prst="ellipse">
              <a:avLst/>
            </a:prstGeom>
            <a:solidFill>
              <a:srgbClr val="006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DDD0FA-BA26-45F0-AC5B-15EA949B7431}"/>
                </a:ext>
              </a:extLst>
            </p:cNvPr>
            <p:cNvSpPr txBox="1"/>
            <p:nvPr/>
          </p:nvSpPr>
          <p:spPr>
            <a:xfrm>
              <a:off x="4093852" y="2802260"/>
              <a:ext cx="770373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s-es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MIELOMA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2D6851C-2B8D-4601-B806-84D52B8C470A}"/>
              </a:ext>
            </a:extLst>
          </p:cNvPr>
          <p:cNvSpPr txBox="1"/>
          <p:nvPr/>
        </p:nvSpPr>
        <p:spPr>
          <a:xfrm>
            <a:off x="4940121" y="2802259"/>
            <a:ext cx="77037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-es" sz="950" b="1" i="0" u="none" spc="-3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CÁNCER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935459-F233-41FC-B8A5-033B1C3B829D}"/>
              </a:ext>
            </a:extLst>
          </p:cNvPr>
          <p:cNvGrpSpPr/>
          <p:nvPr/>
        </p:nvGrpSpPr>
        <p:grpSpPr>
          <a:xfrm>
            <a:off x="5892605" y="2479485"/>
            <a:ext cx="1067857" cy="868939"/>
            <a:chOff x="5892605" y="2479485"/>
            <a:chExt cx="1067857" cy="8689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4C33111-EDB9-42B6-84D3-F77BB4AEF19A}"/>
                </a:ext>
              </a:extLst>
            </p:cNvPr>
            <p:cNvSpPr/>
            <p:nvPr/>
          </p:nvSpPr>
          <p:spPr>
            <a:xfrm>
              <a:off x="5982692" y="2479485"/>
              <a:ext cx="868939" cy="868939"/>
            </a:xfrm>
            <a:prstGeom prst="ellipse">
              <a:avLst/>
            </a:prstGeom>
            <a:solidFill>
              <a:srgbClr val="E647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66E28FE-E6DB-4ED4-BB48-DEF0FAD365D9}"/>
                </a:ext>
              </a:extLst>
            </p:cNvPr>
            <p:cNvSpPr txBox="1"/>
            <p:nvPr/>
          </p:nvSpPr>
          <p:spPr>
            <a:xfrm>
              <a:off x="5892605" y="2703705"/>
              <a:ext cx="106785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sz="950" b="1" i="0" u="none" spc="-30" baseline="0">
                  <a:solidFill>
                    <a:schemeClr val="bg1"/>
                  </a:solidFill>
                  <a:latin typeface="IBM Plex Sans" panose="020B0503050203000203" pitchFamily="34" charset="0"/>
                  <a:ea typeface="IBM Plex Sans" panose="020B0503050203000203" pitchFamily="34" charset="0"/>
                  <a:cs typeface="IBM Plex Sans" panose="020B0503050203000203" pitchFamily="34" charset="0"/>
                  <a:sym typeface="IBM Plex Sans" panose="020B0503050203000203" pitchFamily="34" charset="0"/>
                </a:rPr>
                <a:t>AMILOIDOSIS AL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352A238-309F-447E-85E8-7DCB49DD5912}"/>
              </a:ext>
            </a:extLst>
          </p:cNvPr>
          <p:cNvSpPr txBox="1"/>
          <p:nvPr/>
        </p:nvSpPr>
        <p:spPr>
          <a:xfrm>
            <a:off x="593460" y="3036968"/>
            <a:ext cx="22393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00"/>
              </a:lnSpc>
            </a:pPr>
            <a:r>
              <a:rPr lang="es-es" sz="1400" b="0" i="0" u="none" spc="-40" baseline="0">
                <a:solidFill>
                  <a:srgbClr val="01618B"/>
                </a:solidFill>
              </a:rPr>
              <a:t>amiloidosis AL </a:t>
            </a:r>
          </a:p>
          <a:p>
            <a:pPr algn="l" rtl="0">
              <a:lnSpc>
                <a:spcPts val="1600"/>
              </a:lnSpc>
            </a:pPr>
            <a:r>
              <a:rPr lang="es-es" sz="1400" b="0" i="0" u="none" spc="-40" baseline="0">
                <a:solidFill>
                  <a:srgbClr val="01618B"/>
                </a:solidFill>
              </a:rPr>
              <a:t>y el mieloma </a:t>
            </a:r>
          </a:p>
          <a:p>
            <a:pPr algn="l" rtl="0">
              <a:lnSpc>
                <a:spcPts val="1600"/>
              </a:lnSpc>
            </a:pPr>
            <a:r>
              <a:rPr lang="es-es" sz="1400" b="0" i="0" u="none" spc="-40" baseline="0">
                <a:solidFill>
                  <a:srgbClr val="01618B"/>
                </a:solidFill>
              </a:rPr>
              <a:t>son consecuencia</a:t>
            </a:r>
          </a:p>
          <a:p>
            <a:pPr algn="l" rtl="0">
              <a:lnSpc>
                <a:spcPts val="2100"/>
              </a:lnSpc>
            </a:pPr>
            <a:r>
              <a:rPr lang="es-es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 anomalías </a:t>
            </a:r>
          </a:p>
          <a:p>
            <a:pPr algn="l" rtl="0">
              <a:lnSpc>
                <a:spcPts val="2100"/>
              </a:lnSpc>
            </a:pPr>
            <a:r>
              <a:rPr lang="es-es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del plasma </a:t>
            </a:r>
          </a:p>
          <a:p>
            <a:pPr algn="l" rtl="0">
              <a:lnSpc>
                <a:spcPts val="2100"/>
              </a:lnSpc>
            </a:pPr>
            <a:r>
              <a:rPr lang="es-es" sz="1900" b="1" i="0" u="none" spc="-4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celular de la médula ósea</a:t>
            </a:r>
            <a:r>
              <a:rPr lang="es-es" sz="1400" b="0" i="0" u="none" spc="-40" baseline="0">
                <a:solidFill>
                  <a:srgbClr val="E64734"/>
                </a:solidFill>
              </a:rPr>
              <a:t>. </a:t>
            </a:r>
            <a:endParaRPr lang="es-es" sz="1400" spc="-40" dirty="0">
              <a:solidFill>
                <a:srgbClr val="E64734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E2204F-6A5E-4333-B3CA-81B0F98DCE56}"/>
              </a:ext>
            </a:extLst>
          </p:cNvPr>
          <p:cNvSpPr txBox="1"/>
          <p:nvPr/>
        </p:nvSpPr>
        <p:spPr>
          <a:xfrm>
            <a:off x="3896357" y="3605372"/>
            <a:ext cx="3108032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es-es" sz="1600" b="0" i="0" u="none" spc="-40" baseline="0">
                <a:solidFill>
                  <a:srgbClr val="01618B"/>
                </a:solidFill>
              </a:rPr>
              <a:t>El mieloma </a:t>
            </a:r>
            <a:r>
              <a:rPr lang="es-es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es un cáncer</a:t>
            </a:r>
            <a:r>
              <a:rPr lang="es-es" sz="1600" b="0" i="0" u="none" spc="-40" baseline="0">
                <a:solidFill>
                  <a:srgbClr val="01618B"/>
                </a:solidFill>
              </a:rPr>
              <a:t>, pero </a:t>
            </a:r>
          </a:p>
          <a:p>
            <a:pPr algn="l" rtl="0">
              <a:lnSpc>
                <a:spcPts val="1920"/>
              </a:lnSpc>
            </a:pPr>
            <a:r>
              <a:rPr lang="es-es" sz="1600" b="0" i="0" u="none" spc="-40" baseline="0">
                <a:solidFill>
                  <a:srgbClr val="01618B"/>
                </a:solidFill>
              </a:rPr>
              <a:t>la amiloidosis </a:t>
            </a:r>
            <a:r>
              <a:rPr lang="es-es" sz="1600" b="1" i="0" u="none" spc="-40" baseline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no</a:t>
            </a:r>
            <a:r>
              <a:rPr lang="es-es" sz="1600" b="0" i="0" u="none" spc="-40" baseline="0">
                <a:solidFill>
                  <a:srgbClr val="01618B"/>
                </a:solidFill>
              </a:rPr>
              <a:t>.</a:t>
            </a:r>
            <a:endParaRPr lang="es-es" sz="1600" spc="-40" dirty="0">
              <a:solidFill>
                <a:srgbClr val="E64734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876372-6D0E-44A7-907E-91AF1FCB0146}"/>
              </a:ext>
            </a:extLst>
          </p:cNvPr>
          <p:cNvSpPr txBox="1"/>
          <p:nvPr/>
        </p:nvSpPr>
        <p:spPr>
          <a:xfrm>
            <a:off x="1754973" y="5476283"/>
            <a:ext cx="2420713" cy="1618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920"/>
              </a:lnSpc>
            </a:pPr>
            <a:r>
              <a:rPr lang="es-es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El 12-15 %  </a:t>
            </a:r>
          </a:p>
          <a:p>
            <a:pPr algn="l" rtl="0">
              <a:lnSpc>
                <a:spcPts val="2000"/>
              </a:lnSpc>
            </a:pPr>
            <a:r>
              <a:rPr lang="es-es" b="0" i="0" u="none" spc="-40" baseline="0" dirty="0">
                <a:solidFill>
                  <a:srgbClr val="01618B"/>
                </a:solidFill>
              </a:rPr>
              <a:t>de los pacientes </a:t>
            </a:r>
            <a:br>
              <a:rPr lang="es-es" spc="-40" dirty="0">
                <a:solidFill>
                  <a:srgbClr val="01618B"/>
                </a:solidFill>
              </a:rPr>
            </a:br>
            <a:r>
              <a:rPr lang="es-es" b="0" i="0" u="none" spc="-40" baseline="0" dirty="0">
                <a:solidFill>
                  <a:srgbClr val="01618B"/>
                </a:solidFill>
              </a:rPr>
              <a:t>con mieloma </a:t>
            </a:r>
            <a:br>
              <a:rPr lang="es-es" spc="-40" dirty="0">
                <a:solidFill>
                  <a:srgbClr val="01618B"/>
                </a:solidFill>
              </a:rPr>
            </a:br>
            <a:r>
              <a:rPr lang="es-es" b="0" i="0" u="none" spc="-40" baseline="0" dirty="0">
                <a:solidFill>
                  <a:srgbClr val="01618B"/>
                </a:solidFill>
              </a:rPr>
              <a:t>pueden desarrollar </a:t>
            </a:r>
          </a:p>
          <a:p>
            <a:pPr algn="l" rtl="0">
              <a:lnSpc>
                <a:spcPts val="2000"/>
              </a:lnSpc>
            </a:pPr>
            <a:r>
              <a:rPr lang="es-e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amiloidosis AL </a:t>
            </a:r>
          </a:p>
          <a:p>
            <a:pPr algn="l" rtl="0">
              <a:lnSpc>
                <a:spcPts val="2000"/>
              </a:lnSpc>
            </a:pPr>
            <a:r>
              <a:rPr lang="es-es" b="1" i="0" u="none" spc="-4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sintomática</a:t>
            </a:r>
            <a:r>
              <a:rPr lang="es-es" b="0" i="0" u="none" spc="-40" baseline="0" dirty="0">
                <a:solidFill>
                  <a:srgbClr val="01618B"/>
                </a:solidFill>
              </a:rPr>
              <a:t>.</a:t>
            </a:r>
            <a:endParaRPr lang="es-es" spc="-40" dirty="0">
              <a:solidFill>
                <a:srgbClr val="E6473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F909AB-ECE5-45AF-AEB6-3BD706D1B41B}"/>
              </a:ext>
            </a:extLst>
          </p:cNvPr>
          <p:cNvSpPr txBox="1"/>
          <p:nvPr/>
        </p:nvSpPr>
        <p:spPr>
          <a:xfrm>
            <a:off x="3811940" y="4438763"/>
            <a:ext cx="2163562" cy="1391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Hasta el </a:t>
            </a:r>
            <a:r>
              <a:rPr lang="es-es" sz="3000" b="1" i="0" u="none" spc="-2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30 %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de los pacientes con un nuevo diagnóstico de mieloma pueden haber tenido </a:t>
            </a:r>
            <a:r>
              <a:rPr lang="es-es" sz="1400" b="1" i="0" u="none" spc="-20" baseline="0" dirty="0">
                <a:solidFill>
                  <a:srgbClr val="01618B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depósitos asintomáticos de proteínas amiloides en sus órganos</a:t>
            </a:r>
            <a:r>
              <a:rPr lang="es-es" sz="1400" b="0" i="0" u="none" spc="-20" baseline="0" dirty="0">
                <a:solidFill>
                  <a:srgbClr val="01618B"/>
                </a:solidFill>
              </a:rPr>
              <a:t>.</a:t>
            </a:r>
            <a:endParaRPr lang="es-es" sz="1400" spc="-20" dirty="0">
              <a:solidFill>
                <a:srgbClr val="01618B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0DD8E5-2F4B-4005-99B7-EC06450EF0A5}"/>
              </a:ext>
            </a:extLst>
          </p:cNvPr>
          <p:cNvSpPr txBox="1"/>
          <p:nvPr/>
        </p:nvSpPr>
        <p:spPr>
          <a:xfrm>
            <a:off x="3747288" y="6576707"/>
            <a:ext cx="2015864" cy="160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1680"/>
              </a:lnSpc>
            </a:pPr>
            <a:r>
              <a:rPr lang="es-es" sz="3000" b="1" i="0" u="none" spc="-40" baseline="0" dirty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El 8 %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de los pacientes con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amiloidosis AL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también pueden tener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los distintivos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síntomas «CRAB» </a:t>
            </a:r>
          </a:p>
          <a:p>
            <a:pPr algn="l" rtl="0">
              <a:lnSpc>
                <a:spcPts val="1680"/>
              </a:lnSpc>
            </a:pPr>
            <a:r>
              <a:rPr lang="es-es" sz="1400" b="0" i="0" u="none" spc="-20" baseline="0" dirty="0">
                <a:solidFill>
                  <a:srgbClr val="01618B"/>
                </a:solidFill>
              </a:rPr>
              <a:t>del mieloma.</a:t>
            </a:r>
            <a:endParaRPr lang="es-es" sz="1400" spc="-20" dirty="0">
              <a:solidFill>
                <a:srgbClr val="01618B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61CA4E4-CF02-404A-9FCB-5A04D5A98091}"/>
              </a:ext>
            </a:extLst>
          </p:cNvPr>
          <p:cNvGrpSpPr/>
          <p:nvPr/>
        </p:nvGrpSpPr>
        <p:grpSpPr>
          <a:xfrm>
            <a:off x="5504082" y="6466859"/>
            <a:ext cx="1408677" cy="397669"/>
            <a:chOff x="7264396" y="6411849"/>
            <a:chExt cx="1408677" cy="39766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912FF5D-7005-4A0F-BBF0-416AE113A60E}"/>
                </a:ext>
              </a:extLst>
            </p:cNvPr>
            <p:cNvGrpSpPr/>
            <p:nvPr/>
          </p:nvGrpSpPr>
          <p:grpSpPr>
            <a:xfrm>
              <a:off x="7264396" y="6411849"/>
              <a:ext cx="1408677" cy="397669"/>
              <a:chOff x="5504081" y="6477000"/>
              <a:chExt cx="1408677" cy="397669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B545C158-2ADA-4457-ACAE-FC82C9924241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0" bIns="0" rtlCol="0" anchor="ctr" anchorCtr="0"/>
              <a:lstStyle/>
              <a:p>
                <a:pPr algn="l" rtl="0">
                  <a:lnSpc>
                    <a:spcPts val="1000"/>
                  </a:lnSpc>
                </a:pPr>
                <a:endParaRPr lang="es-es" sz="9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C98E4B8-02EE-4430-9604-28E6C6A54854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5A34F31-4F45-4E66-A598-4DE7B5193F0F}"/>
                  </a:ext>
                </a:extLst>
              </p:cNvPr>
              <p:cNvSpPr txBox="1"/>
              <p:nvPr/>
            </p:nvSpPr>
            <p:spPr>
              <a:xfrm>
                <a:off x="5522705" y="6575318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s-e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C</a:t>
                </a: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6D4CD-2AF9-478A-815C-0CE87B8B116A}"/>
                </a:ext>
              </a:extLst>
            </p:cNvPr>
            <p:cNvSpPr txBox="1"/>
            <p:nvPr/>
          </p:nvSpPr>
          <p:spPr>
            <a:xfrm>
              <a:off x="7661375" y="6487779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NIVELES DE CALCIO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ELEVADOS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324E59-F31B-45B4-ADBA-5D65A91CA09D}"/>
              </a:ext>
            </a:extLst>
          </p:cNvPr>
          <p:cNvGrpSpPr/>
          <p:nvPr/>
        </p:nvGrpSpPr>
        <p:grpSpPr>
          <a:xfrm>
            <a:off x="5504082" y="6895485"/>
            <a:ext cx="1413324" cy="397669"/>
            <a:chOff x="7264396" y="6840475"/>
            <a:chExt cx="1413324" cy="39766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9DFA514-1E4F-4D8A-9A05-9DA173F1F67A}"/>
                </a:ext>
              </a:extLst>
            </p:cNvPr>
            <p:cNvGrpSpPr/>
            <p:nvPr/>
          </p:nvGrpSpPr>
          <p:grpSpPr>
            <a:xfrm>
              <a:off x="7264396" y="6840475"/>
              <a:ext cx="1408677" cy="397669"/>
              <a:chOff x="5504081" y="6477000"/>
              <a:chExt cx="1408677" cy="39766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4F8362BC-9B10-40CF-BBD3-976C4406DA3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6FFC722-A252-4220-9279-6E5879D0AEA7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AE75DD7-CAA6-4494-A7BA-7D4ACCD92106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s-e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R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BBCE56E-9D54-4043-BD03-037F79AD28EA}"/>
                </a:ext>
              </a:extLst>
            </p:cNvPr>
            <p:cNvSpPr txBox="1"/>
            <p:nvPr/>
          </p:nvSpPr>
          <p:spPr>
            <a:xfrm>
              <a:off x="7666022" y="6975188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FALLO RENAL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1C7E12-A89A-4159-A868-8A4A2E078E87}"/>
              </a:ext>
            </a:extLst>
          </p:cNvPr>
          <p:cNvGrpSpPr/>
          <p:nvPr/>
        </p:nvGrpSpPr>
        <p:grpSpPr>
          <a:xfrm>
            <a:off x="5504082" y="7328874"/>
            <a:ext cx="1408677" cy="397669"/>
            <a:chOff x="7264396" y="7273864"/>
            <a:chExt cx="1408677" cy="39766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A217802-01CA-49C1-8DBA-DFEA816B4E5D}"/>
                </a:ext>
              </a:extLst>
            </p:cNvPr>
            <p:cNvGrpSpPr/>
            <p:nvPr/>
          </p:nvGrpSpPr>
          <p:grpSpPr>
            <a:xfrm>
              <a:off x="7264396" y="7273864"/>
              <a:ext cx="1408677" cy="397669"/>
              <a:chOff x="5504081" y="6477000"/>
              <a:chExt cx="1408677" cy="39766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6F620D64-9218-4ED2-B2F8-9FDC8B90CC2B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F9B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9D2B076E-8069-4AF0-8050-B78CD2082E7A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E8912F77-ED86-492B-94E9-3928CCDA0AFB}"/>
                  </a:ext>
                </a:extLst>
              </p:cNvPr>
              <p:cNvSpPr txBox="1"/>
              <p:nvPr/>
            </p:nvSpPr>
            <p:spPr>
              <a:xfrm>
                <a:off x="5522705" y="6570555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s-e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A</a:t>
                </a: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5E7247D-0DF9-4EA2-8B34-59209808E59F}"/>
                </a:ext>
              </a:extLst>
            </p:cNvPr>
            <p:cNvSpPr txBox="1"/>
            <p:nvPr/>
          </p:nvSpPr>
          <p:spPr>
            <a:xfrm>
              <a:off x="7661375" y="7422951"/>
              <a:ext cx="1011698" cy="1282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ANEMIA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C842D-05F3-47FE-ADC5-84A259116128}"/>
              </a:ext>
            </a:extLst>
          </p:cNvPr>
          <p:cNvGrpSpPr/>
          <p:nvPr/>
        </p:nvGrpSpPr>
        <p:grpSpPr>
          <a:xfrm>
            <a:off x="5504082" y="7767024"/>
            <a:ext cx="1408677" cy="397669"/>
            <a:chOff x="7264396" y="7712014"/>
            <a:chExt cx="1408677" cy="397669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945D247-4100-438E-8B78-E9E228E7C67E}"/>
                </a:ext>
              </a:extLst>
            </p:cNvPr>
            <p:cNvGrpSpPr/>
            <p:nvPr/>
          </p:nvGrpSpPr>
          <p:grpSpPr>
            <a:xfrm>
              <a:off x="7264396" y="7712014"/>
              <a:ext cx="1408677" cy="397669"/>
              <a:chOff x="5504081" y="6477000"/>
              <a:chExt cx="1408677" cy="39766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B916F148-8994-410D-B2FF-DD37930FA352}"/>
                  </a:ext>
                </a:extLst>
              </p:cNvPr>
              <p:cNvSpPr/>
              <p:nvPr/>
            </p:nvSpPr>
            <p:spPr>
              <a:xfrm>
                <a:off x="5504081" y="6477000"/>
                <a:ext cx="1408677" cy="397669"/>
              </a:xfrm>
              <a:prstGeom prst="roundRect">
                <a:avLst>
                  <a:gd name="adj" fmla="val 50000"/>
                </a:avLst>
              </a:prstGeom>
              <a:solidFill>
                <a:srgbClr val="EE7E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7F466F9-B83A-40D4-97AE-15075B81953D}"/>
                  </a:ext>
                </a:extLst>
              </p:cNvPr>
              <p:cNvSpPr/>
              <p:nvPr/>
            </p:nvSpPr>
            <p:spPr>
              <a:xfrm>
                <a:off x="5530787" y="6507869"/>
                <a:ext cx="335929" cy="335929"/>
              </a:xfrm>
              <a:prstGeom prst="ellipse">
                <a:avLst/>
              </a:prstGeom>
              <a:solidFill>
                <a:srgbClr val="016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 rtl="0"/>
                <a:endParaRPr lang="es-es" sz="140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84E08ACC-AE7A-471D-A14B-12B759BF6749}"/>
                  </a:ext>
                </a:extLst>
              </p:cNvPr>
              <p:cNvSpPr txBox="1"/>
              <p:nvPr/>
            </p:nvSpPr>
            <p:spPr>
              <a:xfrm>
                <a:off x="5522705" y="6565792"/>
                <a:ext cx="33592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 rtl="0"/>
                <a:r>
                  <a:rPr lang="es-es" sz="1400" b="1" i="0" u="none" baseline="0">
                    <a:solidFill>
                      <a:schemeClr val="bg1"/>
                    </a:solidFill>
                    <a:latin typeface="IBM Plex Sans" panose="020B0503050203000203" pitchFamily="34" charset="0"/>
                    <a:ea typeface="IBM Plex Sans" panose="020B0503050203000203" pitchFamily="34" charset="0"/>
                    <a:cs typeface="IBM Plex Sans" panose="020B0503050203000203" pitchFamily="34" charset="0"/>
                    <a:sym typeface="IBM Plex Sans" panose="020B0503050203000203" pitchFamily="34" charset="0"/>
                  </a:rPr>
                  <a:t>B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BE99F3-84D2-485A-AAED-6EC3E3639950}"/>
                </a:ext>
              </a:extLst>
            </p:cNvPr>
            <p:cNvSpPr txBox="1"/>
            <p:nvPr/>
          </p:nvSpPr>
          <p:spPr>
            <a:xfrm>
              <a:off x="7661375" y="7800763"/>
              <a:ext cx="1011698" cy="25648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LESIONES/DOLOR 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1" i="0" u="none" strike="noStrike" kern="1200" cap="none" spc="-4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</a:rPr>
                <a:t>EN LOS HUESOS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1AA75577-7734-4CFE-9FC6-EFAF67A35F6D}"/>
              </a:ext>
            </a:extLst>
          </p:cNvPr>
          <p:cNvSpPr txBox="1"/>
          <p:nvPr/>
        </p:nvSpPr>
        <p:spPr>
          <a:xfrm>
            <a:off x="593460" y="9202737"/>
            <a:ext cx="3008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es" b="0" i="0" u="none" spc="-20" baseline="0">
                <a:solidFill>
                  <a:srgbClr val="01618B"/>
                </a:solidFill>
              </a:rPr>
              <a:t>Muchos de los tratamientos </a:t>
            </a:r>
          </a:p>
          <a:p>
            <a:pPr algn="l" rtl="0"/>
            <a:r>
              <a:rPr lang="es-es" b="0" i="0" u="none" spc="-20" baseline="0">
                <a:solidFill>
                  <a:srgbClr val="01618B"/>
                </a:solidFill>
              </a:rPr>
              <a:t>para el mieloma y la amiloidosis AL </a:t>
            </a:r>
            <a:r>
              <a:rPr lang="es-es" b="1" i="0" u="none" spc="-20" baseline="0">
                <a:solidFill>
                  <a:srgbClr val="E64734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  <a:sym typeface="IBM Plex Sans" panose="020B0503050203000203" pitchFamily="34" charset="0"/>
              </a:rPr>
              <a:t>son iguales</a:t>
            </a:r>
            <a:r>
              <a:rPr lang="es-es" b="0" i="0" u="none" spc="-20" baseline="0">
                <a:solidFill>
                  <a:srgbClr val="01618B"/>
                </a:solidFill>
              </a:rPr>
              <a:t>.</a:t>
            </a:r>
            <a:endParaRPr lang="es-es" spc="-20" dirty="0">
              <a:solidFill>
                <a:srgbClr val="0161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6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Pe Fonts">
      <a:majorFont>
        <a:latin typeface="IBM Plex Sans Condensed SemiBol"/>
        <a:ea typeface=""/>
        <a:cs typeface=""/>
      </a:majorFont>
      <a:minorFont>
        <a:latin typeface="IBM Plex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133</Words>
  <Application>Microsoft Office PowerPoint</Application>
  <PresentationFormat>Benutzerdefiniert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IBM Plex Sans Light</vt:lpstr>
      <vt:lpstr>IBM Plex Sans Condensed SemiBol</vt:lpstr>
      <vt:lpstr>Arial</vt:lpstr>
      <vt:lpstr>IBM Plex Sans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Omnia</dc:creator>
  <cp:lastModifiedBy>Lucia Garcia</cp:lastModifiedBy>
  <cp:revision>21</cp:revision>
  <dcterms:created xsi:type="dcterms:W3CDTF">2021-10-21T09:19:19Z</dcterms:created>
  <dcterms:modified xsi:type="dcterms:W3CDTF">2021-11-05T15:22:16Z</dcterms:modified>
</cp:coreProperties>
</file>