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55" d="100"/>
          <a:sy n="55" d="100"/>
        </p:scale>
        <p:origin x="283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AMYLOIDÓZA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 MYELÓM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sk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MYELÓM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84365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k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RAKOVINA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sk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AMYLOIDÓZA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49781" y="2842099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sk" sz="1400" b="0" i="0" u="none" spc="-40" baseline="0" dirty="0">
                <a:solidFill>
                  <a:srgbClr val="01618B"/>
                </a:solidFill>
              </a:rPr>
              <a:t>AL amyloidóza </a:t>
            </a:r>
          </a:p>
          <a:p>
            <a:pPr algn="l" rtl="0">
              <a:lnSpc>
                <a:spcPts val="1600"/>
              </a:lnSpc>
            </a:pPr>
            <a:r>
              <a:rPr lang="sk" sz="1400" b="0" i="0" u="none" spc="-40" baseline="0" dirty="0">
                <a:solidFill>
                  <a:srgbClr val="01618B"/>
                </a:solidFill>
              </a:rPr>
              <a:t>a myelóm </a:t>
            </a:r>
          </a:p>
          <a:p>
            <a:pPr algn="l" rtl="0">
              <a:lnSpc>
                <a:spcPts val="1600"/>
              </a:lnSpc>
            </a:pPr>
            <a:r>
              <a:rPr lang="sk" sz="1400" b="0" i="0" u="none" spc="-40" baseline="0" dirty="0">
                <a:solidFill>
                  <a:srgbClr val="01618B"/>
                </a:solidFill>
              </a:rPr>
              <a:t>obe vyplývajú z</a:t>
            </a:r>
          </a:p>
          <a:p>
            <a:pPr algn="l" rtl="0">
              <a:lnSpc>
                <a:spcPts val="2100"/>
              </a:lnSpc>
            </a:pPr>
            <a:r>
              <a:rPr lang="sk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abnormalít </a:t>
            </a:r>
          </a:p>
          <a:p>
            <a:pPr algn="l" rtl="0">
              <a:lnSpc>
                <a:spcPts val="2100"/>
              </a:lnSpc>
            </a:pPr>
            <a:r>
              <a:rPr lang="sk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plazmatických </a:t>
            </a:r>
          </a:p>
          <a:p>
            <a:pPr algn="l" rtl="0">
              <a:lnSpc>
                <a:spcPts val="2100"/>
              </a:lnSpc>
            </a:pPr>
            <a:r>
              <a:rPr lang="sk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buniek nachádzajúcich sa v kostnej dreni</a:t>
            </a:r>
            <a:r>
              <a:rPr lang="sk" sz="1400" b="0" i="0" u="none" spc="-40" baseline="0" dirty="0">
                <a:solidFill>
                  <a:srgbClr val="E64734"/>
                </a:solidFill>
              </a:rPr>
              <a:t>. </a:t>
            </a:r>
            <a:endParaRPr lang="sk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sk" sz="1600" b="0" i="0" u="none" spc="-40" baseline="0">
                <a:solidFill>
                  <a:srgbClr val="01618B"/>
                </a:solidFill>
              </a:rPr>
              <a:t>Myelóm </a:t>
            </a:r>
            <a:r>
              <a:rPr lang="sk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 rakovina</a:t>
            </a:r>
            <a:r>
              <a:rPr lang="sk" sz="1600" b="0" i="0" u="none" spc="-40" baseline="0">
                <a:solidFill>
                  <a:srgbClr val="01618B"/>
                </a:solidFill>
              </a:rPr>
              <a:t>, zatiaľ čo </a:t>
            </a:r>
          </a:p>
          <a:p>
            <a:pPr algn="l" rtl="0">
              <a:lnSpc>
                <a:spcPts val="1920"/>
              </a:lnSpc>
            </a:pPr>
            <a:r>
              <a:rPr lang="sk" sz="1600" b="0" i="0" u="none" spc="-40" baseline="0">
                <a:solidFill>
                  <a:srgbClr val="01618B"/>
                </a:solidFill>
              </a:rPr>
              <a:t>AL amyloidóza </a:t>
            </a:r>
            <a:r>
              <a:rPr lang="sk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nie je</a:t>
            </a:r>
            <a:r>
              <a:rPr lang="sk" sz="1600" b="0" i="0" u="none" spc="-40" baseline="0">
                <a:solidFill>
                  <a:srgbClr val="01618B"/>
                </a:solidFill>
              </a:rPr>
              <a:t>.</a:t>
            </a:r>
            <a:endParaRPr lang="sk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sk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 12-15%  </a:t>
            </a:r>
          </a:p>
          <a:p>
            <a:pPr algn="l" rtl="0">
              <a:lnSpc>
                <a:spcPts val="2000"/>
              </a:lnSpc>
            </a:pPr>
            <a:r>
              <a:rPr lang="sk" b="0" i="0" u="none" spc="-40" baseline="0">
                <a:solidFill>
                  <a:srgbClr val="01618B"/>
                </a:solidFill>
              </a:rPr>
              <a:t>pacientov </a:t>
            </a:r>
            <a:br>
              <a:rPr lang="sk" spc="-40">
                <a:solidFill>
                  <a:srgbClr val="01618B"/>
                </a:solidFill>
              </a:rPr>
            </a:br>
            <a:r>
              <a:rPr lang="sk" b="0" i="0" u="none" spc="-40" baseline="0">
                <a:solidFill>
                  <a:srgbClr val="01618B"/>
                </a:solidFill>
              </a:rPr>
              <a:t>s myelómom </a:t>
            </a:r>
            <a:br>
              <a:rPr lang="sk" spc="-40">
                <a:solidFill>
                  <a:srgbClr val="01618B"/>
                </a:solidFill>
              </a:rPr>
            </a:br>
            <a:r>
              <a:rPr lang="sk" b="0" i="0" u="none" spc="-40" baseline="0">
                <a:solidFill>
                  <a:srgbClr val="01618B"/>
                </a:solidFill>
              </a:rPr>
              <a:t>sa môže vyvinúť </a:t>
            </a:r>
          </a:p>
          <a:p>
            <a:pPr algn="l" rtl="0">
              <a:lnSpc>
                <a:spcPts val="2000"/>
              </a:lnSpc>
            </a:pPr>
            <a:r>
              <a:rPr lang="sk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symptomatická </a:t>
            </a:r>
          </a:p>
          <a:p>
            <a:pPr algn="l" rtl="0">
              <a:lnSpc>
                <a:spcPts val="2000"/>
              </a:lnSpc>
            </a:pPr>
            <a:r>
              <a:rPr lang="sk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amyloidóza</a:t>
            </a:r>
            <a:r>
              <a:rPr lang="sk" b="0" i="0" u="none" spc="-40" baseline="0">
                <a:solidFill>
                  <a:srgbClr val="01618B"/>
                </a:solidFill>
              </a:rPr>
              <a:t>.</a:t>
            </a:r>
            <a:endParaRPr lang="sk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405728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sk" sz="1400" b="0" i="0" u="none" spc="-20" baseline="0" dirty="0">
                <a:solidFill>
                  <a:srgbClr val="01618B"/>
                </a:solidFill>
              </a:rPr>
              <a:t>Až </a:t>
            </a:r>
            <a:r>
              <a:rPr lang="sk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sk" sz="1400" b="0" i="0" u="none" spc="-20" baseline="0" dirty="0">
                <a:solidFill>
                  <a:srgbClr val="01618B"/>
                </a:solidFill>
              </a:rPr>
              <a:t>pacientov s novou diagnózou myelómu môže mať </a:t>
            </a:r>
            <a:r>
              <a:rPr lang="sk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asymptomatické depozity amyloidových proteínov vo svojich orgánoch</a:t>
            </a:r>
            <a:r>
              <a:rPr lang="sk" sz="1400" b="1" i="0" u="none" spc="-20" baseline="0" dirty="0">
                <a:solidFill>
                  <a:srgbClr val="01618B"/>
                </a:solidFill>
              </a:rPr>
              <a:t>.</a:t>
            </a:r>
            <a:endParaRPr lang="sk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61068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sk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sk" sz="1400" b="0" i="0" u="none" spc="-20" baseline="0">
                <a:solidFill>
                  <a:srgbClr val="01618B"/>
                </a:solidFill>
              </a:rPr>
              <a:t>pacientov s </a:t>
            </a:r>
          </a:p>
          <a:p>
            <a:pPr algn="l" rtl="0">
              <a:lnSpc>
                <a:spcPts val="1680"/>
              </a:lnSpc>
            </a:pPr>
            <a:r>
              <a:rPr lang="sk" sz="1400" b="0" i="0" u="none" spc="-20" baseline="0">
                <a:solidFill>
                  <a:srgbClr val="01618B"/>
                </a:solidFill>
              </a:rPr>
              <a:t>AL amyloidózou </a:t>
            </a:r>
          </a:p>
          <a:p>
            <a:pPr algn="l" rtl="0">
              <a:lnSpc>
                <a:spcPts val="1680"/>
              </a:lnSpc>
            </a:pPr>
            <a:r>
              <a:rPr lang="sk" sz="1400" b="0" i="0" u="none" spc="-20" baseline="0">
                <a:solidFill>
                  <a:srgbClr val="01618B"/>
                </a:solidFill>
              </a:rPr>
              <a:t>môže mať tiež </a:t>
            </a:r>
          </a:p>
          <a:p>
            <a:pPr algn="l" rtl="0">
              <a:lnSpc>
                <a:spcPts val="1680"/>
              </a:lnSpc>
            </a:pPr>
            <a:r>
              <a:rPr lang="sk" sz="1400" b="0" i="0" u="none" spc="-20" baseline="0">
                <a:solidFill>
                  <a:srgbClr val="01618B"/>
                </a:solidFill>
              </a:rPr>
              <a:t>charakteristické </a:t>
            </a:r>
          </a:p>
          <a:p>
            <a:pPr algn="l" rtl="0">
              <a:lnSpc>
                <a:spcPts val="1680"/>
              </a:lnSpc>
            </a:pPr>
            <a:r>
              <a:rPr lang="sk" sz="1400" b="0" i="0" u="none" spc="-20" baseline="0">
                <a:solidFill>
                  <a:srgbClr val="01618B"/>
                </a:solidFill>
              </a:rPr>
              <a:t>príznaky myelómu </a:t>
            </a:r>
          </a:p>
          <a:p>
            <a:pPr algn="l" rtl="0">
              <a:lnSpc>
                <a:spcPts val="1680"/>
              </a:lnSpc>
            </a:pPr>
            <a:r>
              <a:rPr lang="sk" sz="1400" b="0" i="0" u="none" spc="-20" baseline="0">
                <a:solidFill>
                  <a:srgbClr val="01618B"/>
                </a:solidFill>
              </a:rPr>
              <a:t>“CRAB”.</a:t>
            </a:r>
            <a:endParaRPr lang="sk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95543" cy="397669"/>
            <a:chOff x="7264396" y="6411849"/>
            <a:chExt cx="1495543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sk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k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4" y="6414335"/>
              <a:ext cx="1098565" cy="38472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CALCIUM LEVELS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" sz="8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ELEVATED (ZVÝŠENÁ HLADINA VÁPNIKA)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k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k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RENAL FAILURE (RENÁLNE ZLYHANIE)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k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k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ANAEMIA (ANÉMIA)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k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k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4" y="7797045"/>
              <a:ext cx="970417" cy="24718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" sz="7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BONE LESIONS/PAIN (KOSTNÉLÉZIE/BOLESŤ)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59" y="9202737"/>
            <a:ext cx="32832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k" b="0" i="0" u="none" spc="-20" baseline="0" dirty="0">
                <a:solidFill>
                  <a:srgbClr val="01618B"/>
                </a:solidFill>
              </a:rPr>
              <a:t>Mnohé z liečebných </a:t>
            </a:r>
            <a:br>
              <a:rPr lang="de-DE" b="0" i="0" u="none" spc="-20" baseline="0" dirty="0">
                <a:solidFill>
                  <a:srgbClr val="01618B"/>
                </a:solidFill>
              </a:rPr>
            </a:br>
            <a:r>
              <a:rPr lang="sk" b="0" i="0" u="none" spc="-20" baseline="0" dirty="0">
                <a:solidFill>
                  <a:srgbClr val="01618B"/>
                </a:solidFill>
              </a:rPr>
              <a:t>postupov myelómu a AL amyloidózy </a:t>
            </a:r>
            <a:r>
              <a:rPr lang="sk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sú rovnaké</a:t>
            </a:r>
            <a:r>
              <a:rPr lang="sk" b="0" i="0" u="none" spc="-20" baseline="0" dirty="0">
                <a:solidFill>
                  <a:srgbClr val="01618B"/>
                </a:solidFill>
              </a:rPr>
              <a:t>.</a:t>
            </a:r>
            <a:endParaRPr lang="sk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130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Condensed SemiBol</vt:lpstr>
      <vt:lpstr>IBM Plex Sans Light</vt:lpstr>
      <vt:lpstr>IBM Plex Sans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22</cp:revision>
  <dcterms:created xsi:type="dcterms:W3CDTF">2021-10-21T09:19:19Z</dcterms:created>
  <dcterms:modified xsi:type="dcterms:W3CDTF">2021-11-09T09:31:07Z</dcterms:modified>
</cp:coreProperties>
</file>