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r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r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r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r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AMILOIDOZĂ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MIELOM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ro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o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CANCER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o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AMILOIDOZĂ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5847" y="2747362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ro" sz="1400" b="0" i="0" u="none" spc="-40" baseline="0" dirty="0">
                <a:solidFill>
                  <a:srgbClr val="01618B"/>
                </a:solidFill>
              </a:rPr>
              <a:t>Amiloidoza AL </a:t>
            </a:r>
          </a:p>
          <a:p>
            <a:pPr algn="l" rtl="0">
              <a:lnSpc>
                <a:spcPts val="1600"/>
              </a:lnSpc>
            </a:pPr>
            <a:r>
              <a:rPr lang="ro" sz="1400" b="0" i="0" u="none" spc="-40" baseline="0" dirty="0">
                <a:solidFill>
                  <a:srgbClr val="01618B"/>
                </a:solidFill>
              </a:rPr>
              <a:t>și mielomul </a:t>
            </a:r>
          </a:p>
          <a:p>
            <a:pPr algn="l" rtl="0">
              <a:lnSpc>
                <a:spcPts val="1600"/>
              </a:lnSpc>
            </a:pPr>
            <a:r>
              <a:rPr lang="ro" sz="1400" b="0" i="0" u="none" spc="-40" baseline="0" dirty="0">
                <a:solidFill>
                  <a:srgbClr val="01618B"/>
                </a:solidFill>
              </a:rPr>
              <a:t>ambele rezultă din</a:t>
            </a:r>
          </a:p>
          <a:p>
            <a:pPr algn="l" rtl="0">
              <a:lnSpc>
                <a:spcPts val="2100"/>
              </a:lnSpc>
            </a:pPr>
            <a:r>
              <a:rPr lang="ro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anomalii </a:t>
            </a:r>
          </a:p>
          <a:p>
            <a:pPr algn="l" rtl="0">
              <a:lnSpc>
                <a:spcPts val="2100"/>
              </a:lnSpc>
            </a:pPr>
            <a:r>
              <a:rPr lang="ro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ale celulelor </a:t>
            </a:r>
          </a:p>
          <a:p>
            <a:pPr algn="l" rtl="0">
              <a:lnSpc>
                <a:spcPts val="2100"/>
              </a:lnSpc>
            </a:pPr>
            <a:r>
              <a:rPr lang="ro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plasmatice care se găsesc în măduva osoasă</a:t>
            </a:r>
            <a:r>
              <a:rPr lang="ro" sz="1400" b="0" i="0" u="none" spc="-40" baseline="0" dirty="0">
                <a:solidFill>
                  <a:srgbClr val="E64734"/>
                </a:solidFill>
              </a:rPr>
              <a:t>. </a:t>
            </a:r>
            <a:endParaRPr lang="ro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42582" y="3603348"/>
            <a:ext cx="3395767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ro" sz="1600" b="0" i="0" u="none" spc="-40" baseline="0" dirty="0">
                <a:solidFill>
                  <a:srgbClr val="01618B"/>
                </a:solidFill>
              </a:rPr>
              <a:t>Mielomul </a:t>
            </a:r>
            <a:r>
              <a:rPr lang="ro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este un cancer</a:t>
            </a:r>
            <a:r>
              <a:rPr lang="ro" sz="1600" b="0" i="0" u="none" spc="-40" baseline="0" dirty="0">
                <a:solidFill>
                  <a:srgbClr val="01618B"/>
                </a:solidFill>
              </a:rPr>
              <a:t>, în timp ce </a:t>
            </a:r>
          </a:p>
          <a:p>
            <a:pPr algn="l" rtl="0">
              <a:lnSpc>
                <a:spcPts val="1920"/>
              </a:lnSpc>
            </a:pPr>
            <a:r>
              <a:rPr lang="ro" sz="1600" b="0" i="0" u="none" spc="-40" baseline="0" dirty="0">
                <a:solidFill>
                  <a:srgbClr val="01618B"/>
                </a:solidFill>
              </a:rPr>
              <a:t>amiloidoza AL </a:t>
            </a:r>
            <a:r>
              <a:rPr lang="ro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nu este</a:t>
            </a:r>
            <a:r>
              <a:rPr lang="ro" sz="1600" b="0" i="0" u="none" spc="-40" baseline="0" dirty="0">
                <a:solidFill>
                  <a:srgbClr val="01618B"/>
                </a:solidFill>
              </a:rPr>
              <a:t>.</a:t>
            </a:r>
            <a:endParaRPr lang="ro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ro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ro" b="0" i="0" u="none" spc="-40" baseline="0">
                <a:solidFill>
                  <a:srgbClr val="01618B"/>
                </a:solidFill>
              </a:rPr>
              <a:t>dintre pacienții </a:t>
            </a:r>
            <a:br>
              <a:rPr lang="ro" spc="-40">
                <a:solidFill>
                  <a:srgbClr val="01618B"/>
                </a:solidFill>
              </a:rPr>
            </a:br>
            <a:r>
              <a:rPr lang="ro" b="0" i="0" u="none" spc="-40" baseline="0">
                <a:solidFill>
                  <a:srgbClr val="01618B"/>
                </a:solidFill>
              </a:rPr>
              <a:t>cu mielom</a:t>
            </a:r>
            <a:br>
              <a:rPr lang="ro" spc="-40">
                <a:solidFill>
                  <a:srgbClr val="01618B"/>
                </a:solidFill>
              </a:rPr>
            </a:br>
            <a:r>
              <a:rPr lang="ro" b="0" i="0" u="none" spc="-40" baseline="0">
                <a:solidFill>
                  <a:srgbClr val="01618B"/>
                </a:solidFill>
              </a:rPr>
              <a:t>pot dezvolta </a:t>
            </a:r>
          </a:p>
          <a:p>
            <a:pPr algn="l" rtl="0">
              <a:lnSpc>
                <a:spcPts val="2000"/>
              </a:lnSpc>
            </a:pPr>
            <a:r>
              <a:rPr lang="ro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simptomatic </a:t>
            </a:r>
          </a:p>
          <a:p>
            <a:pPr algn="l" rtl="0">
              <a:lnSpc>
                <a:spcPts val="2000"/>
              </a:lnSpc>
            </a:pPr>
            <a:r>
              <a:rPr lang="ro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amiloidoză AL</a:t>
            </a:r>
            <a:r>
              <a:rPr lang="ro" b="0" i="0" u="none" spc="-40" baseline="0">
                <a:solidFill>
                  <a:srgbClr val="01618B"/>
                </a:solidFill>
              </a:rPr>
              <a:t>.</a:t>
            </a:r>
            <a:endParaRPr lang="ro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ro" sz="1400" b="0" i="0" u="none" spc="-20" baseline="0">
                <a:solidFill>
                  <a:srgbClr val="01618B"/>
                </a:solidFill>
              </a:rPr>
              <a:t>Până la </a:t>
            </a:r>
            <a:r>
              <a:rPr lang="ro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>
                <a:solidFill>
                  <a:srgbClr val="01618B"/>
                </a:solidFill>
              </a:rPr>
              <a:t>dintre pacienții recent diagnosticați cu mielom pot prezenta </a:t>
            </a:r>
            <a:r>
              <a:rPr lang="ro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depozite asimptomatice de proteine amiloide în organele lor</a:t>
            </a:r>
            <a:r>
              <a:rPr lang="ro" sz="1400" b="1" i="0" u="none" spc="-20" baseline="0">
                <a:solidFill>
                  <a:srgbClr val="01618B"/>
                </a:solidFill>
              </a:rPr>
              <a:t>.</a:t>
            </a:r>
            <a:endParaRPr lang="ro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530161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ro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dintre pacienții cu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amiloidoză AL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pot prezenta și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simptomele distinctive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„CRAB” </a:t>
            </a:r>
          </a:p>
          <a:p>
            <a:pPr algn="l" rtl="0">
              <a:lnSpc>
                <a:spcPts val="1680"/>
              </a:lnSpc>
            </a:pPr>
            <a:r>
              <a:rPr lang="ro" sz="1400" b="0" i="0" u="none" spc="-20" baseline="0" dirty="0">
                <a:solidFill>
                  <a:srgbClr val="01618B"/>
                </a:solidFill>
              </a:rPr>
              <a:t>ale mielomului.</a:t>
            </a:r>
            <a:endParaRPr lang="ro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ro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NIVELURI RIDICATE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DE CALCIU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INSUFICIENȚĂ RENALĂ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o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o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LEZIUNI/DURERI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OSOASE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b="0" i="0" u="none" spc="-20" baseline="0">
                <a:solidFill>
                  <a:srgbClr val="01618B"/>
                </a:solidFill>
              </a:rPr>
              <a:t>Multe din tratamentele </a:t>
            </a:r>
          </a:p>
          <a:p>
            <a:pPr algn="l" rtl="0"/>
            <a:r>
              <a:rPr lang="ro" b="0" i="0" u="none" spc="-20" baseline="0">
                <a:solidFill>
                  <a:srgbClr val="01618B"/>
                </a:solidFill>
              </a:rPr>
              <a:t>mielomului și amiloidozei AL </a:t>
            </a:r>
            <a:r>
              <a:rPr lang="ro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sunt identice</a:t>
            </a:r>
            <a:r>
              <a:rPr lang="ro" b="0" i="0" u="none" spc="-20" baseline="0">
                <a:solidFill>
                  <a:srgbClr val="01618B"/>
                </a:solidFill>
              </a:rPr>
              <a:t>.</a:t>
            </a:r>
            <a:endParaRPr lang="ro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 Condensed SemiBol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2021-11-04T11:58:22Z</dcterms:modified>
</cp:coreProperties>
</file>