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</p:embeddedFont>
    <p:embeddedFont>
      <p:font typeface="IBM Plex Sans Condensed SemiBol" panose="020B0604020202020204" charset="0"/>
      <p:bold r:id="rId5"/>
    </p:embeddedFont>
    <p:embeddedFont>
      <p:font typeface="IBM Plex Sans Light" panose="020B0403050203000203" pitchFamily="34" charset="0"/>
      <p:regular r:id="rId6"/>
    </p:embeddedFont>
  </p:embeddedFontLst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>
        <p:scale>
          <a:sx n="100" d="100"/>
          <a:sy n="100" d="100"/>
        </p:scale>
        <p:origin x="28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m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m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m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m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mk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АЛ АМИЛОИДОЗА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mk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И МИЕЛОМ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mk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МИЕЛОМ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mk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РАК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83232" y="2479485"/>
            <a:ext cx="1067857" cy="868939"/>
            <a:chOff x="5883232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83232" y="2628304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mk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АЛ АМИЛОИДОЗА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492296" y="2842099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mk" sz="1400" b="0" i="0" u="none" spc="-40" baseline="0" dirty="0">
                <a:solidFill>
                  <a:srgbClr val="01618B"/>
                </a:solidFill>
              </a:rPr>
              <a:t>АЛ амилоидоза </a:t>
            </a:r>
          </a:p>
          <a:p>
            <a:pPr algn="l" rtl="0">
              <a:lnSpc>
                <a:spcPts val="1600"/>
              </a:lnSpc>
            </a:pPr>
            <a:r>
              <a:rPr lang="mk" sz="1400" b="0" i="0" u="none" spc="-40" baseline="0" dirty="0">
                <a:solidFill>
                  <a:srgbClr val="01618B"/>
                </a:solidFill>
              </a:rPr>
              <a:t>и миеломот </a:t>
            </a:r>
          </a:p>
          <a:p>
            <a:pPr algn="l" rtl="0">
              <a:lnSpc>
                <a:spcPts val="1600"/>
              </a:lnSpc>
            </a:pPr>
            <a:r>
              <a:rPr lang="mk" sz="1400" b="0" i="0" u="none" spc="-40" baseline="0" dirty="0">
                <a:solidFill>
                  <a:srgbClr val="01618B"/>
                </a:solidFill>
              </a:rPr>
              <a:t>се добиваат од</a:t>
            </a:r>
          </a:p>
          <a:p>
            <a:pPr algn="l" rtl="0">
              <a:lnSpc>
                <a:spcPts val="2100"/>
              </a:lnSpc>
            </a:pPr>
            <a:r>
              <a:rPr lang="mk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абнормалности </a:t>
            </a:r>
          </a:p>
          <a:p>
            <a:pPr algn="l" rtl="0">
              <a:lnSpc>
                <a:spcPts val="2100"/>
              </a:lnSpc>
            </a:pPr>
            <a:r>
              <a:rPr lang="mk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на клетките од плазма </a:t>
            </a:r>
          </a:p>
          <a:p>
            <a:pPr algn="l" rtl="0">
              <a:lnSpc>
                <a:spcPts val="2100"/>
              </a:lnSpc>
            </a:pPr>
            <a:r>
              <a:rPr lang="mk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што се наоѓаат во коскената срж</a:t>
            </a:r>
            <a:r>
              <a:rPr lang="mk" sz="1400" b="0" i="0" u="none" spc="-40" baseline="0" dirty="0">
                <a:solidFill>
                  <a:srgbClr val="E64734"/>
                </a:solidFill>
              </a:rPr>
              <a:t>. </a:t>
            </a:r>
            <a:endParaRPr lang="mk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mk" sz="1600" b="0" i="0" u="none" spc="-40" baseline="0" dirty="0">
                <a:solidFill>
                  <a:srgbClr val="01618B"/>
                </a:solidFill>
              </a:rPr>
              <a:t>Миеломот </a:t>
            </a:r>
            <a:r>
              <a:rPr lang="mk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е рак</a:t>
            </a:r>
            <a:r>
              <a:rPr lang="mk" sz="1600" b="0" i="0" u="none" spc="-40" baseline="0" dirty="0">
                <a:solidFill>
                  <a:srgbClr val="01618B"/>
                </a:solidFill>
              </a:rPr>
              <a:t>, а </a:t>
            </a:r>
          </a:p>
          <a:p>
            <a:pPr algn="l" rtl="0">
              <a:lnSpc>
                <a:spcPts val="1920"/>
              </a:lnSpc>
            </a:pPr>
            <a:r>
              <a:rPr lang="mk" sz="1600" b="0" i="0" u="none" spc="-40" baseline="0" dirty="0">
                <a:solidFill>
                  <a:srgbClr val="01618B"/>
                </a:solidFill>
              </a:rPr>
              <a:t>АЛ амилоидозата </a:t>
            </a:r>
            <a:r>
              <a:rPr lang="mk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не е</a:t>
            </a:r>
            <a:r>
              <a:rPr lang="mk" sz="1600" b="0" i="0" u="none" spc="-40" baseline="0" dirty="0">
                <a:solidFill>
                  <a:srgbClr val="01618B"/>
                </a:solidFill>
              </a:rPr>
              <a:t>.</a:t>
            </a:r>
            <a:endParaRPr lang="mk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60401" y="5245047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mk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12-15%  </a:t>
            </a:r>
          </a:p>
          <a:p>
            <a:pPr algn="l" rtl="0">
              <a:lnSpc>
                <a:spcPts val="2000"/>
              </a:lnSpc>
            </a:pPr>
            <a:r>
              <a:rPr lang="mk" b="0" i="0" u="none" spc="-40" baseline="0" dirty="0">
                <a:solidFill>
                  <a:srgbClr val="01618B"/>
                </a:solidFill>
              </a:rPr>
              <a:t>од пациентите </a:t>
            </a:r>
            <a:br>
              <a:rPr lang="mk" spc="-40" dirty="0">
                <a:solidFill>
                  <a:srgbClr val="01618B"/>
                </a:solidFill>
              </a:rPr>
            </a:br>
            <a:r>
              <a:rPr lang="mk" b="0" i="0" u="none" spc="-40" baseline="0" dirty="0">
                <a:solidFill>
                  <a:srgbClr val="01618B"/>
                </a:solidFill>
              </a:rPr>
              <a:t>со миелом </a:t>
            </a:r>
            <a:br>
              <a:rPr lang="mk" spc="-40" dirty="0">
                <a:solidFill>
                  <a:srgbClr val="01618B"/>
                </a:solidFill>
              </a:rPr>
            </a:br>
            <a:r>
              <a:rPr lang="mk" b="0" i="0" u="none" spc="-40" baseline="0" dirty="0">
                <a:solidFill>
                  <a:srgbClr val="01618B"/>
                </a:solidFill>
              </a:rPr>
              <a:t>може да развијат </a:t>
            </a:r>
          </a:p>
          <a:p>
            <a:pPr algn="l" rtl="0">
              <a:lnSpc>
                <a:spcPts val="2000"/>
              </a:lnSpc>
            </a:pPr>
            <a:r>
              <a:rPr lang="mk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симптоматска </a:t>
            </a:r>
          </a:p>
          <a:p>
            <a:pPr algn="l" rtl="0">
              <a:lnSpc>
                <a:spcPts val="2000"/>
              </a:lnSpc>
            </a:pPr>
            <a:r>
              <a:rPr lang="mk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АЛ амилоидоза</a:t>
            </a:r>
            <a:r>
              <a:rPr lang="mk" b="0" i="0" u="none" spc="-40" baseline="0" dirty="0">
                <a:solidFill>
                  <a:srgbClr val="01618B"/>
                </a:solidFill>
              </a:rPr>
              <a:t>.</a:t>
            </a:r>
            <a:endParaRPr lang="mk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47809" y="4429362"/>
            <a:ext cx="2163562" cy="182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mk" sz="1400" b="0" i="0" u="none" spc="-20" baseline="0" dirty="0">
                <a:solidFill>
                  <a:srgbClr val="01618B"/>
                </a:solidFill>
              </a:rPr>
              <a:t>До </a:t>
            </a:r>
            <a:r>
              <a:rPr lang="mk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30% </a:t>
            </a:r>
          </a:p>
          <a:p>
            <a:pPr algn="l" rtl="0">
              <a:lnSpc>
                <a:spcPts val="1680"/>
              </a:lnSpc>
            </a:pPr>
            <a:r>
              <a:rPr lang="mk" sz="1400" b="0" i="0" u="none" spc="-20" baseline="0" dirty="0">
                <a:solidFill>
                  <a:srgbClr val="01618B"/>
                </a:solidFill>
              </a:rPr>
              <a:t>од пациентите со новодијагностициран миелом може да имаат </a:t>
            </a:r>
            <a:r>
              <a:rPr lang="mk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асимптоматски депозити од амилоидни протеини во своите органи</a:t>
            </a:r>
            <a:r>
              <a:rPr lang="mk" sz="1400" b="1" i="0" u="none" spc="-20" baseline="0" dirty="0">
                <a:solidFill>
                  <a:srgbClr val="01618B"/>
                </a:solidFill>
              </a:rPr>
              <a:t>.</a:t>
            </a:r>
            <a:endParaRPr lang="mk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76741" y="6610684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mk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8% </a:t>
            </a:r>
          </a:p>
          <a:p>
            <a:pPr algn="l" rtl="0">
              <a:lnSpc>
                <a:spcPts val="1680"/>
              </a:lnSpc>
            </a:pPr>
            <a:r>
              <a:rPr lang="mk" sz="1400" b="0" i="0" u="none" spc="-20" baseline="0">
                <a:solidFill>
                  <a:srgbClr val="01618B"/>
                </a:solidFill>
              </a:rPr>
              <a:t>од пациентите со </a:t>
            </a:r>
          </a:p>
          <a:p>
            <a:pPr algn="l" rtl="0">
              <a:lnSpc>
                <a:spcPts val="1680"/>
              </a:lnSpc>
            </a:pPr>
            <a:r>
              <a:rPr lang="mk" sz="1400" b="0" i="0" u="none" spc="-20" baseline="0">
                <a:solidFill>
                  <a:srgbClr val="01618B"/>
                </a:solidFill>
              </a:rPr>
              <a:t>АЛ амилоидоза </a:t>
            </a:r>
          </a:p>
          <a:p>
            <a:pPr algn="l" rtl="0">
              <a:lnSpc>
                <a:spcPts val="1680"/>
              </a:lnSpc>
            </a:pPr>
            <a:r>
              <a:rPr lang="mk" sz="1400" b="0" i="0" u="none" spc="-20" baseline="0">
                <a:solidFill>
                  <a:srgbClr val="01618B"/>
                </a:solidFill>
              </a:rPr>
              <a:t>може да имаат и </a:t>
            </a:r>
          </a:p>
          <a:p>
            <a:pPr algn="l" rtl="0">
              <a:lnSpc>
                <a:spcPts val="1680"/>
              </a:lnSpc>
            </a:pPr>
            <a:r>
              <a:rPr lang="mk" sz="1400" b="0" i="0" u="none" spc="-20" baseline="0">
                <a:solidFill>
                  <a:srgbClr val="01618B"/>
                </a:solidFill>
              </a:rPr>
              <a:t>карактеристични </a:t>
            </a:r>
          </a:p>
          <a:p>
            <a:pPr algn="l" rtl="0">
              <a:lnSpc>
                <a:spcPts val="1680"/>
              </a:lnSpc>
            </a:pPr>
            <a:r>
              <a:rPr lang="mk" sz="1400" b="0" i="0" u="none" spc="-20" baseline="0">
                <a:solidFill>
                  <a:srgbClr val="01618B"/>
                </a:solidFill>
              </a:rPr>
              <a:t>„CRAB“ симптоми </a:t>
            </a:r>
          </a:p>
          <a:p>
            <a:pPr algn="l" rtl="0">
              <a:lnSpc>
                <a:spcPts val="1680"/>
              </a:lnSpc>
            </a:pPr>
            <a:r>
              <a:rPr lang="mk" sz="1400" b="0" i="0" u="none" spc="-20" baseline="0">
                <a:solidFill>
                  <a:srgbClr val="01618B"/>
                </a:solidFill>
              </a:rPr>
              <a:t>на миелом.</a:t>
            </a:r>
            <a:endParaRPr lang="mk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mk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mk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mk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k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ПОКАЧЕНИ НИВОА НА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k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КАЛЦИУМ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mk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mk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mk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k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БУБРЕЖНА СЛАБОСТ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mk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mk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mk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k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АНЕМИЈА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mk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mk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mk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k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ЛЕЗИЈА/БОЛКА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k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ВО КОСКИТЕ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mk" b="0" i="0" u="none" spc="-20" baseline="0">
                <a:solidFill>
                  <a:srgbClr val="01618B"/>
                </a:solidFill>
              </a:rPr>
              <a:t>Многу од третманите </a:t>
            </a:r>
          </a:p>
          <a:p>
            <a:pPr algn="l" rtl="0"/>
            <a:r>
              <a:rPr lang="mk" b="0" i="0" u="none" spc="-20" baseline="0">
                <a:solidFill>
                  <a:srgbClr val="01618B"/>
                </a:solidFill>
              </a:rPr>
              <a:t>на миелом и АЛ амилоидоза </a:t>
            </a:r>
            <a:r>
              <a:rPr lang="mk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се исти</a:t>
            </a:r>
            <a:r>
              <a:rPr lang="mk" b="0" i="0" u="none" spc="-20" baseline="0">
                <a:solidFill>
                  <a:srgbClr val="01618B"/>
                </a:solidFill>
              </a:rPr>
              <a:t>.</a:t>
            </a:r>
            <a:endParaRPr lang="mk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</TotalTime>
  <Words>122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 Light</vt:lpstr>
      <vt:lpstr>IBM Plex Sans Condensed SemiBol</vt:lpstr>
      <vt:lpstr>Arial</vt:lpstr>
      <vt:lpstr>IBM Plex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PC</cp:lastModifiedBy>
  <cp:revision>22</cp:revision>
  <dcterms:created xsi:type="dcterms:W3CDTF">2021-10-21T09:19:19Z</dcterms:created>
  <dcterms:modified xsi:type="dcterms:W3CDTF">2021-11-04T16:23:43Z</dcterms:modified>
</cp:coreProperties>
</file>