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75" d="100"/>
          <a:sy n="75" d="100"/>
        </p:scale>
        <p:origin x="23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lt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lt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lt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lt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t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AMILOIDOZĖ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t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IR MIELOMA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lt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lt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VĖŽYS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970989" y="2479485"/>
            <a:ext cx="905504" cy="868939"/>
            <a:chOff x="5970989" y="2479485"/>
            <a:chExt cx="905504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970989" y="2721593"/>
              <a:ext cx="90550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lt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AMILOIDOZĖ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lt" sz="1400" b="0" i="0" u="none" spc="-40" baseline="0">
                <a:solidFill>
                  <a:srgbClr val="01618B"/>
                </a:solidFill>
              </a:rPr>
              <a:t>AL amiloidozė </a:t>
            </a:r>
          </a:p>
          <a:p>
            <a:pPr algn="l" rtl="0">
              <a:lnSpc>
                <a:spcPts val="1600"/>
              </a:lnSpc>
            </a:pPr>
            <a:r>
              <a:rPr lang="lt" sz="1400" b="0" i="0" u="none" spc="-40" baseline="0">
                <a:solidFill>
                  <a:srgbClr val="01618B"/>
                </a:solidFill>
              </a:rPr>
              <a:t>ir mieloma </a:t>
            </a:r>
          </a:p>
          <a:p>
            <a:pPr algn="l" rtl="0">
              <a:lnSpc>
                <a:spcPts val="1600"/>
              </a:lnSpc>
            </a:pPr>
            <a:r>
              <a:rPr lang="lt" sz="1400" b="0" i="0" u="none" spc="-40" baseline="0">
                <a:solidFill>
                  <a:srgbClr val="01618B"/>
                </a:solidFill>
              </a:rPr>
              <a:t>atsiranda dėl</a:t>
            </a:r>
          </a:p>
          <a:p>
            <a:pPr algn="l" rtl="0">
              <a:lnSpc>
                <a:spcPts val="2100"/>
              </a:lnSpc>
            </a:pPr>
            <a:r>
              <a:rPr lang="l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pakitimų </a:t>
            </a:r>
          </a:p>
          <a:p>
            <a:pPr algn="l" rtl="0">
              <a:lnSpc>
                <a:spcPts val="2100"/>
              </a:lnSpc>
            </a:pPr>
            <a:r>
              <a:rPr lang="l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plazmoje </a:t>
            </a:r>
          </a:p>
          <a:p>
            <a:pPr algn="l" rtl="0">
              <a:lnSpc>
                <a:spcPts val="2100"/>
              </a:lnSpc>
            </a:pPr>
            <a:r>
              <a:rPr lang="l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ląstelėse kaulų čiulpuose</a:t>
            </a:r>
            <a:r>
              <a:rPr lang="lt" sz="1400" b="0" i="0" u="none" spc="-40" baseline="0">
                <a:solidFill>
                  <a:srgbClr val="E64734"/>
                </a:solidFill>
              </a:rPr>
              <a:t>. </a:t>
            </a:r>
            <a:endParaRPr lang="lt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lt" sz="1600" b="0" i="0" u="none" spc="-40" baseline="0">
                <a:solidFill>
                  <a:srgbClr val="01618B"/>
                </a:solidFill>
              </a:rPr>
              <a:t>Mieloma </a:t>
            </a:r>
            <a:r>
              <a:rPr lang="lt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yra vėžys</a:t>
            </a:r>
            <a:r>
              <a:rPr lang="lt" sz="1600" b="0" i="0" u="none" spc="-40" baseline="0">
                <a:solidFill>
                  <a:srgbClr val="01618B"/>
                </a:solidFill>
              </a:rPr>
              <a:t>, o </a:t>
            </a:r>
          </a:p>
          <a:p>
            <a:pPr algn="l" rtl="0">
              <a:lnSpc>
                <a:spcPts val="1920"/>
              </a:lnSpc>
            </a:pPr>
            <a:r>
              <a:rPr lang="lt" sz="1600" b="0" i="0" u="none" spc="-40" baseline="0">
                <a:solidFill>
                  <a:srgbClr val="01618B"/>
                </a:solidFill>
              </a:rPr>
              <a:t>AL amiloidozė – </a:t>
            </a:r>
            <a:r>
              <a:rPr lang="lt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</a:t>
            </a:r>
            <a:r>
              <a:rPr lang="lt" sz="1600" b="0" i="0" u="none" spc="-40" baseline="0">
                <a:solidFill>
                  <a:srgbClr val="01618B"/>
                </a:solidFill>
              </a:rPr>
              <a:t>.</a:t>
            </a:r>
            <a:endParaRPr lang="lt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lt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12–15 %  </a:t>
            </a:r>
          </a:p>
          <a:p>
            <a:pPr algn="l" rtl="0">
              <a:lnSpc>
                <a:spcPts val="2000"/>
              </a:lnSpc>
            </a:pPr>
            <a:r>
              <a:rPr lang="lt" b="0" i="0" u="none" spc="-40" baseline="0">
                <a:solidFill>
                  <a:srgbClr val="01618B"/>
                </a:solidFill>
              </a:rPr>
              <a:t>pacientų, </a:t>
            </a:r>
            <a:br>
              <a:rPr lang="lt" spc="-40">
                <a:solidFill>
                  <a:srgbClr val="01618B"/>
                </a:solidFill>
              </a:rPr>
            </a:br>
            <a:r>
              <a:rPr lang="lt" b="0" i="0" u="none" spc="-40" baseline="0">
                <a:solidFill>
                  <a:srgbClr val="01618B"/>
                </a:solidFill>
              </a:rPr>
              <a:t>sergančių mieloma, </a:t>
            </a:r>
            <a:br>
              <a:rPr lang="lt" spc="-40">
                <a:solidFill>
                  <a:srgbClr val="01618B"/>
                </a:solidFill>
              </a:rPr>
            </a:br>
            <a:r>
              <a:rPr lang="lt" b="0" i="0" u="none" spc="-40" baseline="0">
                <a:solidFill>
                  <a:srgbClr val="01618B"/>
                </a:solidFill>
              </a:rPr>
              <a:t>gali išsivystyti </a:t>
            </a:r>
          </a:p>
          <a:p>
            <a:pPr algn="l" rtl="0">
              <a:lnSpc>
                <a:spcPts val="2000"/>
              </a:lnSpc>
            </a:pPr>
            <a:r>
              <a:rPr lang="lt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simptominė </a:t>
            </a:r>
          </a:p>
          <a:p>
            <a:pPr algn="l" rtl="0">
              <a:lnSpc>
                <a:spcPts val="2000"/>
              </a:lnSpc>
            </a:pPr>
            <a:r>
              <a:rPr lang="lt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amiloidozė</a:t>
            </a:r>
            <a:r>
              <a:rPr lang="lt" b="0" i="0" u="none" spc="-40" baseline="0">
                <a:solidFill>
                  <a:srgbClr val="01618B"/>
                </a:solidFill>
              </a:rPr>
              <a:t>.</a:t>
            </a:r>
            <a:endParaRPr lang="lt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24894" y="4493325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Iki </a:t>
            </a:r>
            <a:r>
              <a:rPr lang="lt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pacientų, kuriems naujai diagnozuota mieloma, gali atsirasti </a:t>
            </a:r>
            <a:r>
              <a:rPr lang="lt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besimptomių amiloidinių baltymų sankaupų kūno organuose </a:t>
            </a:r>
            <a:r>
              <a:rPr lang="lt" sz="1400" b="1" i="0" u="none" spc="-20" baseline="0" dirty="0">
                <a:solidFill>
                  <a:srgbClr val="01618B"/>
                </a:solidFill>
              </a:rPr>
              <a:t>.</a:t>
            </a:r>
            <a:endParaRPr lang="lt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00166" y="6457543"/>
            <a:ext cx="1822919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lt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8 %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pacientų, sergančių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AL amiloidoze,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taip pat gali pasireikšti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išskirtiniai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„CRAB“ </a:t>
            </a:r>
          </a:p>
          <a:p>
            <a:pPr algn="l" rtl="0">
              <a:lnSpc>
                <a:spcPts val="1680"/>
              </a:lnSpc>
            </a:pPr>
            <a:r>
              <a:rPr lang="lt" sz="1400" b="0" i="0" u="none" spc="-20" baseline="0" dirty="0">
                <a:solidFill>
                  <a:srgbClr val="01618B"/>
                </a:solidFill>
              </a:rPr>
              <a:t>mielomos požymiai.</a:t>
            </a:r>
            <a:endParaRPr lang="lt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lt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KALCIO LYGIS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PADIDĖJĘS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56553" cy="397669"/>
            <a:chOff x="7264396" y="6840475"/>
            <a:chExt cx="1456553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27031" y="6870308"/>
              <a:ext cx="109391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t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INKSTŲ NEPAKANKAMUMAS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ANAEMIJA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t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KAULŲ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PAŽEIDIMAI / SKAUSMAS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lt" b="0" i="0" u="none" spc="-20" baseline="0">
                <a:solidFill>
                  <a:srgbClr val="01618B"/>
                </a:solidFill>
              </a:rPr>
              <a:t>Daugelis </a:t>
            </a:r>
          </a:p>
          <a:p>
            <a:pPr algn="l" rtl="0"/>
            <a:r>
              <a:rPr lang="lt" b="0" i="0" u="none" spc="-20" baseline="0">
                <a:solidFill>
                  <a:srgbClr val="01618B"/>
                </a:solidFill>
              </a:rPr>
              <a:t>mielomos ir AL amiloidozės gydymo būdų </a:t>
            </a:r>
            <a:r>
              <a:rPr lang="lt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yra vienodi</a:t>
            </a:r>
            <a:r>
              <a:rPr lang="lt" b="0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lt" b="0" i="0" u="none" spc="-20" baseline="0">
                <a:solidFill>
                  <a:srgbClr val="01618B"/>
                </a:solidFill>
              </a:rPr>
              <a:t>.</a:t>
            </a:r>
            <a:endParaRPr lang="lt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Arial</vt:lpstr>
      <vt:lpstr>IBM Plex Sans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2021-11-08T11:54:23Z</dcterms:modified>
</cp:coreProperties>
</file>