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2" r:id="rId1"/>
  </p:sldMasterIdLst>
  <p:sldIdLst>
    <p:sldId id="256" r:id="rId2"/>
  </p:sldIdLst>
  <p:sldSz cx="7559675" cy="10691813"/>
  <p:notesSz cx="6858000" cy="9144000"/>
  <p:embeddedFontLst>
    <p:embeddedFont>
      <p:font typeface="IBM Plex Sans" panose="020B0503050203000203" pitchFamily="34" charset="0"/>
      <p:regular r:id="rId3"/>
      <p:bold r:id="rId4"/>
      <p:italic r:id="rId5"/>
      <p:boldItalic r:id="rId6"/>
    </p:embeddedFont>
    <p:embeddedFont>
      <p:font typeface="IBM Plex Sans Condensed SemiBol" panose="020B0604020202020204" charset="0"/>
      <p:bold r:id="rId7"/>
    </p:embeddedFont>
    <p:embeddedFont>
      <p:font typeface="IBM Plex Sans Light" panose="020B0403050203000203" pitchFamily="34" charset="0"/>
      <p:regular r:id="rId8"/>
      <p:italic r:id="rId9"/>
    </p:embeddedFont>
  </p:embeddedFontLst>
  <p:custDataLst>
    <p:tags r:id="rId10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4734"/>
    <a:srgbClr val="01618B"/>
    <a:srgbClr val="EE7E70"/>
    <a:srgbClr val="EF9B8C"/>
    <a:srgbClr val="00618B"/>
    <a:srgbClr val="975368"/>
    <a:srgbClr val="E94A34"/>
    <a:srgbClr val="C3473F"/>
    <a:srgbClr val="DB4A36"/>
    <a:srgbClr val="035F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644" autoAdjust="0"/>
    <p:restoredTop sz="94660"/>
  </p:normalViewPr>
  <p:slideViewPr>
    <p:cSldViewPr snapToGrid="0">
      <p:cViewPr varScale="1">
        <p:scale>
          <a:sx n="67" d="100"/>
          <a:sy n="67" d="100"/>
        </p:scale>
        <p:origin x="148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6.fntdata"/><Relationship Id="rId13" Type="http://schemas.openxmlformats.org/officeDocument/2006/relationships/theme" Target="theme/theme1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presProps" Target="presProps.xml"/><Relationship Id="rId5" Type="http://schemas.openxmlformats.org/officeDocument/2006/relationships/font" Target="fonts/font3.fntdata"/><Relationship Id="rId10" Type="http://schemas.openxmlformats.org/officeDocument/2006/relationships/tags" Target="tags/tag1.xml"/><Relationship Id="rId4" Type="http://schemas.openxmlformats.org/officeDocument/2006/relationships/font" Target="fonts/font2.fntdata"/><Relationship Id="rId9" Type="http://schemas.openxmlformats.org/officeDocument/2006/relationships/font" Target="fonts/font7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08/11/2021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68409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08/11/2021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5132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08/11/2021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62577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08/11/2021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7437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08/11/2021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92399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08/11/2021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37093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08/11/2021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19890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08/11/2021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14076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08/11/2021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85249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08/11/2021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81901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08/11/2021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35229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1985DA-F8EB-4153-80B8-963B2A6CBECF}" type="datetimeFigureOut">
              <a:rPr lang="en-GB" smtClean="0"/>
              <a:t>08/11/2021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3889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EE23A06-4608-4787-AC2C-3F552EA080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9" y="0"/>
            <a:ext cx="7558635" cy="1069181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B0F36B5-89C7-4E2A-A682-8C7E4B289A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-2523122" y="2363939"/>
            <a:ext cx="3609975" cy="800100"/>
          </a:xfrm>
          <a:prstGeom prst="rect">
            <a:avLst/>
          </a:prstGeom>
        </p:spPr>
      </p:pic>
      <p:pic>
        <p:nvPicPr>
          <p:cNvPr id="7" name="Picture 6" descr="A picture containing application&#10;&#10;Description automatically generated">
            <a:extLst>
              <a:ext uri="{FF2B5EF4-FFF2-40B4-BE49-F238E27FC236}">
                <a16:creationId xmlns:a16="http://schemas.microsoft.com/office/drawing/2014/main" id="{ACE1D1B2-CBFC-4ED8-8B6E-942B39DA8E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9759" y="8862569"/>
            <a:ext cx="2841879" cy="724327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83C2F31E-AE51-4D6B-B29A-B34FEE5EDA97}"/>
              </a:ext>
            </a:extLst>
          </p:cNvPr>
          <p:cNvGrpSpPr/>
          <p:nvPr/>
        </p:nvGrpSpPr>
        <p:grpSpPr>
          <a:xfrm>
            <a:off x="350734" y="347716"/>
            <a:ext cx="6840000" cy="9972675"/>
            <a:chOff x="356819" y="359857"/>
            <a:chExt cx="6840000" cy="9972675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AABAF511-9EF4-453D-9165-136794D52DB3}"/>
                </a:ext>
              </a:extLst>
            </p:cNvPr>
            <p:cNvCxnSpPr>
              <a:cxnSpLocks/>
            </p:cNvCxnSpPr>
            <p:nvPr/>
          </p:nvCxnSpPr>
          <p:spPr>
            <a:xfrm>
              <a:off x="1109765" y="359857"/>
              <a:ext cx="6087054" cy="0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36FCBB74-4656-4D2C-B090-B824039978C4}"/>
                </a:ext>
              </a:extLst>
            </p:cNvPr>
            <p:cNvCxnSpPr>
              <a:cxnSpLocks/>
            </p:cNvCxnSpPr>
            <p:nvPr/>
          </p:nvCxnSpPr>
          <p:spPr>
            <a:xfrm>
              <a:off x="356819" y="10332532"/>
              <a:ext cx="6272581" cy="0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6610D997-D94E-4589-88D8-20688A2FF11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196819" y="359859"/>
              <a:ext cx="0" cy="9558282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DD79C2E7-05F7-44F4-A25A-D66D7076EE4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56819" y="765990"/>
              <a:ext cx="0" cy="9566542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093F5C8B-227C-4C72-835E-278E4677E9C9}"/>
              </a:ext>
            </a:extLst>
          </p:cNvPr>
          <p:cNvSpPr txBox="1"/>
          <p:nvPr/>
        </p:nvSpPr>
        <p:spPr>
          <a:xfrm>
            <a:off x="244246" y="287679"/>
            <a:ext cx="1404618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520"/>
              </a:lnSpc>
            </a:pPr>
            <a:r>
              <a:rPr lang="is" sz="1430" b="0" i="0" u="none" spc="-90" baseline="0">
                <a:solidFill>
                  <a:srgbClr val="995469"/>
                </a:solidFill>
                <a:latin typeface="IBM Plex Sans Light"/>
                <a:ea typeface="IBM Plex Sans Light"/>
                <a:cs typeface="IBM Plex Sans Light"/>
                <a:sym typeface="IBM Plex Sans Light"/>
              </a:rPr>
              <a:t>IMPROVE </a:t>
            </a:r>
          </a:p>
          <a:p>
            <a:pPr algn="l" rtl="0">
              <a:lnSpc>
                <a:spcPts val="1520"/>
              </a:lnSpc>
            </a:pPr>
            <a:r>
              <a:rPr lang="is" sz="1430" b="0" i="0" u="none" spc="-90" baseline="0">
                <a:solidFill>
                  <a:srgbClr val="995469"/>
                </a:solidFill>
                <a:latin typeface="IBM Plex Sans Light"/>
                <a:ea typeface="IBM Plex Sans Light"/>
                <a:cs typeface="IBM Plex Sans Light"/>
                <a:sym typeface="IBM Plex Sans Light"/>
              </a:rPr>
              <a:t>DIAGNOSIS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EE04755-177E-4103-8D4A-D79B962F2E8A}"/>
              </a:ext>
            </a:extLst>
          </p:cNvPr>
          <p:cNvSpPr txBox="1"/>
          <p:nvPr/>
        </p:nvSpPr>
        <p:spPr>
          <a:xfrm>
            <a:off x="6136108" y="9940550"/>
            <a:ext cx="1148443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0">
              <a:lnSpc>
                <a:spcPts val="1520"/>
              </a:lnSpc>
            </a:pPr>
            <a:r>
              <a:rPr lang="is" sz="1430" b="0" i="0" u="none" spc="-40" baseline="0">
                <a:solidFill>
                  <a:srgbClr val="995469"/>
                </a:solidFill>
                <a:latin typeface="IBM Plex Sans Condensed SemiBol"/>
                <a:ea typeface="IBM Plex Sans Condensed SemiBol"/>
                <a:cs typeface="IBM Plex Sans Condensed SemiBol"/>
                <a:sym typeface="IBM Plex Sans Condensed SemiBol"/>
              </a:rPr>
              <a:t>IMPROVE </a:t>
            </a:r>
          </a:p>
          <a:p>
            <a:pPr algn="r" rtl="0">
              <a:lnSpc>
                <a:spcPts val="1520"/>
              </a:lnSpc>
            </a:pPr>
            <a:r>
              <a:rPr lang="is" sz="1430" b="0" i="0" u="none" spc="-40" baseline="0">
                <a:solidFill>
                  <a:srgbClr val="995469"/>
                </a:solidFill>
                <a:latin typeface="IBM Plex Sans Condensed SemiBol"/>
                <a:ea typeface="IBM Plex Sans Condensed SemiBol"/>
                <a:cs typeface="IBM Plex Sans Condensed SemiBol"/>
                <a:sym typeface="IBM Plex Sans Condensed SemiBol"/>
              </a:rPr>
              <a:t>LIVES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2E31D8D-709B-44F7-9751-C79ACD255DC7}"/>
              </a:ext>
            </a:extLst>
          </p:cNvPr>
          <p:cNvSpPr txBox="1"/>
          <p:nvPr/>
        </p:nvSpPr>
        <p:spPr>
          <a:xfrm>
            <a:off x="966104" y="690989"/>
            <a:ext cx="559266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is" sz="4800" b="0" i="0" u="none" spc="-110" baseline="0">
                <a:solidFill>
                  <a:srgbClr val="975368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AL MÝLILDI 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4DDB93F-DB33-40B2-93E8-E93D57BE003A}"/>
              </a:ext>
            </a:extLst>
          </p:cNvPr>
          <p:cNvSpPr txBox="1"/>
          <p:nvPr/>
        </p:nvSpPr>
        <p:spPr>
          <a:xfrm>
            <a:off x="1390728" y="1302038"/>
            <a:ext cx="476443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is" sz="4800" b="1" i="0" u="none" spc="-80" baseline="0">
                <a:solidFill>
                  <a:srgbClr val="975368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OG MERGÆXLI</a:t>
            </a:r>
          </a:p>
        </p:txBody>
      </p:sp>
      <p:pic>
        <p:nvPicPr>
          <p:cNvPr id="11" name="Picture 10" descr="Logo&#10;&#10;Description automatically generated">
            <a:extLst>
              <a:ext uri="{FF2B5EF4-FFF2-40B4-BE49-F238E27FC236}">
                <a16:creationId xmlns:a16="http://schemas.microsoft.com/office/drawing/2014/main" id="{55E15681-BECE-4683-B3A4-6A61475D16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7674" y="4693981"/>
            <a:ext cx="2398781" cy="284379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384F44E-5BE9-4A82-968B-0ECB394C0CB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9553" y="2385660"/>
            <a:ext cx="2240285" cy="2508509"/>
          </a:xfrm>
          <a:prstGeom prst="rect">
            <a:avLst/>
          </a:prstGeom>
        </p:spPr>
      </p:pic>
      <p:pic>
        <p:nvPicPr>
          <p:cNvPr id="16" name="Picture 15" descr="Icon&#10;&#10;Description automatically generated">
            <a:extLst>
              <a:ext uri="{FF2B5EF4-FFF2-40B4-BE49-F238E27FC236}">
                <a16:creationId xmlns:a16="http://schemas.microsoft.com/office/drawing/2014/main" id="{C8B6DC53-0A54-4941-83EA-BE33D1723F3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6352" y="5332079"/>
            <a:ext cx="1033274" cy="1036322"/>
          </a:xfrm>
          <a:prstGeom prst="rect">
            <a:avLst/>
          </a:prstGeom>
        </p:spPr>
      </p:pic>
      <p:pic>
        <p:nvPicPr>
          <p:cNvPr id="25" name="Picture 24" descr="Icon&#10;&#10;Description automatically generated">
            <a:extLst>
              <a:ext uri="{FF2B5EF4-FFF2-40B4-BE49-F238E27FC236}">
                <a16:creationId xmlns:a16="http://schemas.microsoft.com/office/drawing/2014/main" id="{AED0F651-0BB6-4E27-94D8-54C5E0DBECB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0211" y="4654908"/>
            <a:ext cx="868682" cy="743714"/>
          </a:xfrm>
          <a:prstGeom prst="rect">
            <a:avLst/>
          </a:prstGeom>
        </p:spPr>
      </p:pic>
      <p:pic>
        <p:nvPicPr>
          <p:cNvPr id="28" name="Picture 27" descr="Icon&#10;&#10;Description automatically generated">
            <a:extLst>
              <a:ext uri="{FF2B5EF4-FFF2-40B4-BE49-F238E27FC236}">
                <a16:creationId xmlns:a16="http://schemas.microsoft.com/office/drawing/2014/main" id="{E99C38DC-8058-4A66-8DB6-34D82D0851D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0303" y="4032842"/>
            <a:ext cx="859538" cy="594361"/>
          </a:xfrm>
          <a:prstGeom prst="rect">
            <a:avLst/>
          </a:prstGeom>
        </p:spPr>
      </p:pic>
      <p:pic>
        <p:nvPicPr>
          <p:cNvPr id="34" name="Picture 33" descr="A picture containing text, first-aid kit, vector graphics&#10;&#10;Description automatically generated">
            <a:extLst>
              <a:ext uri="{FF2B5EF4-FFF2-40B4-BE49-F238E27FC236}">
                <a16:creationId xmlns:a16="http://schemas.microsoft.com/office/drawing/2014/main" id="{960AE900-32C8-4D04-B036-BFEB40D5C4B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975" y="7415424"/>
            <a:ext cx="3276607" cy="2060452"/>
          </a:xfrm>
          <a:prstGeom prst="rect">
            <a:avLst/>
          </a:prstGeom>
        </p:spPr>
      </p:pic>
      <p:grpSp>
        <p:nvGrpSpPr>
          <p:cNvPr id="39" name="Group 38">
            <a:extLst>
              <a:ext uri="{FF2B5EF4-FFF2-40B4-BE49-F238E27FC236}">
                <a16:creationId xmlns:a16="http://schemas.microsoft.com/office/drawing/2014/main" id="{CEA2032A-A875-4930-BFB7-1390B81F4230}"/>
              </a:ext>
            </a:extLst>
          </p:cNvPr>
          <p:cNvGrpSpPr/>
          <p:nvPr/>
        </p:nvGrpSpPr>
        <p:grpSpPr>
          <a:xfrm>
            <a:off x="4026138" y="2482052"/>
            <a:ext cx="908320" cy="868939"/>
            <a:chOff x="4026138" y="2482052"/>
            <a:chExt cx="908320" cy="868939"/>
          </a:xfrm>
        </p:grpSpPr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287A9EFF-D38D-45C1-9B81-3A75593D5D22}"/>
                </a:ext>
              </a:extLst>
            </p:cNvPr>
            <p:cNvSpPr/>
            <p:nvPr/>
          </p:nvSpPr>
          <p:spPr>
            <a:xfrm>
              <a:off x="4026138" y="2482052"/>
              <a:ext cx="868939" cy="868939"/>
            </a:xfrm>
            <a:prstGeom prst="ellipse">
              <a:avLst/>
            </a:prstGeom>
            <a:solidFill>
              <a:srgbClr val="00618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is"/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1EDDD0FA-BA26-45F0-AC5B-15EA949B7431}"/>
                </a:ext>
              </a:extLst>
            </p:cNvPr>
            <p:cNvSpPr txBox="1"/>
            <p:nvPr/>
          </p:nvSpPr>
          <p:spPr>
            <a:xfrm>
              <a:off x="4065519" y="2802259"/>
              <a:ext cx="868939" cy="2385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/>
              <a:r>
                <a:rPr lang="is" sz="950" b="1" i="0" u="none" spc="-30" baseline="0" dirty="0">
                  <a:solidFill>
                    <a:schemeClr val="bg1"/>
                  </a:solidFill>
                  <a:latin typeface="IBM Plex Sans" panose="020B0503050203000203" pitchFamily="34" charset="0"/>
                  <a:ea typeface="IBM Plex Sans" panose="020B0503050203000203" pitchFamily="34" charset="0"/>
                  <a:cs typeface="IBM Plex Sans" panose="020B0503050203000203" pitchFamily="34" charset="0"/>
                  <a:sym typeface="IBM Plex Sans" panose="020B0503050203000203" pitchFamily="34" charset="0"/>
                </a:rPr>
                <a:t>MERGÆXLI</a:t>
              </a:r>
            </a:p>
          </p:txBody>
        </p:sp>
      </p:grpSp>
      <p:sp>
        <p:nvSpPr>
          <p:cNvPr id="69" name="TextBox 68">
            <a:extLst>
              <a:ext uri="{FF2B5EF4-FFF2-40B4-BE49-F238E27FC236}">
                <a16:creationId xmlns:a16="http://schemas.microsoft.com/office/drawing/2014/main" id="{42D6851C-2B8D-4601-B806-84D52B8C470A}"/>
              </a:ext>
            </a:extLst>
          </p:cNvPr>
          <p:cNvSpPr txBox="1"/>
          <p:nvPr/>
        </p:nvSpPr>
        <p:spPr>
          <a:xfrm>
            <a:off x="4853532" y="2758923"/>
            <a:ext cx="990532" cy="238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is" sz="950" b="1" i="0" u="none" spc="-30" baseline="0">
                <a:solidFill>
                  <a:srgbClr val="01618B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KRABBAMEIN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9A935459-F233-41FC-B8A5-033B1C3B829D}"/>
              </a:ext>
            </a:extLst>
          </p:cNvPr>
          <p:cNvGrpSpPr/>
          <p:nvPr/>
        </p:nvGrpSpPr>
        <p:grpSpPr>
          <a:xfrm>
            <a:off x="5892605" y="2479485"/>
            <a:ext cx="1067857" cy="868939"/>
            <a:chOff x="5892605" y="2479485"/>
            <a:chExt cx="1067857" cy="868939"/>
          </a:xfrm>
        </p:grpSpPr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14C33111-EDB9-42B6-84D3-F77BB4AEF19A}"/>
                </a:ext>
              </a:extLst>
            </p:cNvPr>
            <p:cNvSpPr/>
            <p:nvPr/>
          </p:nvSpPr>
          <p:spPr>
            <a:xfrm>
              <a:off x="5982692" y="2479485"/>
              <a:ext cx="868939" cy="868939"/>
            </a:xfrm>
            <a:prstGeom prst="ellipse">
              <a:avLst/>
            </a:prstGeom>
            <a:solidFill>
              <a:srgbClr val="E647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is"/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B66E28FE-E6DB-4ED4-BB48-DEF0FAD365D9}"/>
                </a:ext>
              </a:extLst>
            </p:cNvPr>
            <p:cNvSpPr txBox="1"/>
            <p:nvPr/>
          </p:nvSpPr>
          <p:spPr>
            <a:xfrm>
              <a:off x="5892605" y="2703705"/>
              <a:ext cx="1067857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is" sz="950" b="1" i="0" u="none" spc="-30" baseline="0">
                  <a:solidFill>
                    <a:schemeClr val="bg1"/>
                  </a:solidFill>
                  <a:latin typeface="IBM Plex Sans" panose="020B0503050203000203" pitchFamily="34" charset="0"/>
                  <a:ea typeface="IBM Plex Sans" panose="020B0503050203000203" pitchFamily="34" charset="0"/>
                  <a:cs typeface="IBM Plex Sans" panose="020B0503050203000203" pitchFamily="34" charset="0"/>
                  <a:sym typeface="IBM Plex Sans" panose="020B0503050203000203" pitchFamily="34" charset="0"/>
                </a:rPr>
                <a:t>AL MÝLILDI </a:t>
              </a:r>
            </a:p>
          </p:txBody>
        </p:sp>
      </p:grpSp>
      <p:sp>
        <p:nvSpPr>
          <p:cNvPr id="77" name="TextBox 76">
            <a:extLst>
              <a:ext uri="{FF2B5EF4-FFF2-40B4-BE49-F238E27FC236}">
                <a16:creationId xmlns:a16="http://schemas.microsoft.com/office/drawing/2014/main" id="{5352A238-309F-447E-85E8-7DCB49DD5912}"/>
              </a:ext>
            </a:extLst>
          </p:cNvPr>
          <p:cNvSpPr txBox="1"/>
          <p:nvPr/>
        </p:nvSpPr>
        <p:spPr>
          <a:xfrm>
            <a:off x="579329" y="2977550"/>
            <a:ext cx="2398781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600"/>
              </a:lnSpc>
            </a:pPr>
            <a:r>
              <a:rPr lang="is" sz="1400" b="0" i="0" u="none" spc="-40" baseline="0" dirty="0">
                <a:solidFill>
                  <a:srgbClr val="01618B"/>
                </a:solidFill>
              </a:rPr>
              <a:t>AL mýlildi </a:t>
            </a:r>
          </a:p>
          <a:p>
            <a:pPr algn="l" rtl="0">
              <a:lnSpc>
                <a:spcPts val="1600"/>
              </a:lnSpc>
            </a:pPr>
            <a:r>
              <a:rPr lang="is" sz="1400" b="0" i="0" u="none" spc="-40" baseline="0" dirty="0">
                <a:solidFill>
                  <a:srgbClr val="01618B"/>
                </a:solidFill>
              </a:rPr>
              <a:t>og mergæxli </a:t>
            </a:r>
          </a:p>
          <a:p>
            <a:pPr algn="l" rtl="0">
              <a:lnSpc>
                <a:spcPts val="1600"/>
              </a:lnSpc>
            </a:pPr>
            <a:r>
              <a:rPr lang="is" sz="1400" b="0" i="0" u="none" spc="-40" baseline="0" dirty="0">
                <a:solidFill>
                  <a:srgbClr val="01618B"/>
                </a:solidFill>
              </a:rPr>
              <a:t>verða til vegna</a:t>
            </a:r>
          </a:p>
          <a:p>
            <a:pPr algn="l" rtl="0">
              <a:lnSpc>
                <a:spcPts val="2100"/>
              </a:lnSpc>
            </a:pPr>
            <a:r>
              <a:rPr lang="is" sz="1900" b="1" i="0" u="none" spc="-4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afbrigðileika </a:t>
            </a:r>
          </a:p>
          <a:p>
            <a:pPr algn="l" rtl="0">
              <a:lnSpc>
                <a:spcPts val="2100"/>
              </a:lnSpc>
            </a:pPr>
            <a:r>
              <a:rPr lang="is" sz="1900" b="1" i="0" u="none" spc="-4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í plasmafrumunum </a:t>
            </a:r>
          </a:p>
          <a:p>
            <a:pPr algn="l" rtl="0">
              <a:lnSpc>
                <a:spcPts val="2100"/>
              </a:lnSpc>
            </a:pPr>
            <a:r>
              <a:rPr lang="is" sz="1900" b="1" i="0" u="none" spc="-4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sem finnast í beinmerg</a:t>
            </a:r>
            <a:r>
              <a:rPr lang="is" sz="1400" b="0" i="0" u="none" spc="-40" baseline="0" dirty="0">
                <a:solidFill>
                  <a:srgbClr val="E64734"/>
                </a:solidFill>
              </a:rPr>
              <a:t>. </a:t>
            </a:r>
            <a:endParaRPr lang="is" sz="1400" spc="-40" dirty="0">
              <a:solidFill>
                <a:srgbClr val="E64734"/>
              </a:solidFill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8AE2204F-6A5E-4333-B3CA-81B0F98DCE56}"/>
              </a:ext>
            </a:extLst>
          </p:cNvPr>
          <p:cNvSpPr txBox="1"/>
          <p:nvPr/>
        </p:nvSpPr>
        <p:spPr>
          <a:xfrm>
            <a:off x="3896357" y="3605372"/>
            <a:ext cx="3108032" cy="579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920"/>
              </a:lnSpc>
            </a:pPr>
            <a:r>
              <a:rPr lang="is" sz="1600" b="0" i="0" u="none" spc="-40" baseline="0">
                <a:solidFill>
                  <a:srgbClr val="01618B"/>
                </a:solidFill>
              </a:rPr>
              <a:t>Mergæxli </a:t>
            </a:r>
            <a:r>
              <a:rPr lang="is" sz="1600" b="1" i="0" u="none" spc="-40" baseline="0">
                <a:solidFill>
                  <a:srgbClr val="01618B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er krabbamein</a:t>
            </a:r>
            <a:r>
              <a:rPr lang="is" sz="1600" b="0" i="0" u="none" spc="-40" baseline="0">
                <a:solidFill>
                  <a:srgbClr val="01618B"/>
                </a:solidFill>
              </a:rPr>
              <a:t>, en </a:t>
            </a:r>
          </a:p>
          <a:p>
            <a:pPr algn="l" rtl="0">
              <a:lnSpc>
                <a:spcPts val="1920"/>
              </a:lnSpc>
            </a:pPr>
            <a:r>
              <a:rPr lang="is" sz="1600" b="0" i="0" u="none" spc="-40" baseline="0">
                <a:solidFill>
                  <a:srgbClr val="01618B"/>
                </a:solidFill>
              </a:rPr>
              <a:t>AL mýlildi </a:t>
            </a:r>
            <a:r>
              <a:rPr lang="is" sz="1600" b="1" i="0" u="none" spc="-40" baseline="0">
                <a:solidFill>
                  <a:srgbClr val="01618B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er það ekki</a:t>
            </a:r>
            <a:r>
              <a:rPr lang="is" sz="1600" b="0" i="0" u="none" spc="-40" baseline="0">
                <a:solidFill>
                  <a:srgbClr val="01618B"/>
                </a:solidFill>
              </a:rPr>
              <a:t>.</a:t>
            </a:r>
            <a:endParaRPr lang="is" sz="1600" spc="-40" dirty="0">
              <a:solidFill>
                <a:srgbClr val="E64734"/>
              </a:solidFill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E4876372-6D0E-44A7-907E-91AF1FCB0146}"/>
              </a:ext>
            </a:extLst>
          </p:cNvPr>
          <p:cNvSpPr txBox="1"/>
          <p:nvPr/>
        </p:nvSpPr>
        <p:spPr>
          <a:xfrm>
            <a:off x="1880767" y="5368430"/>
            <a:ext cx="1764213" cy="1874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920"/>
              </a:lnSpc>
            </a:pPr>
            <a:r>
              <a:rPr lang="is" sz="3000" b="1" i="0" u="none" spc="-4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12-15%  </a:t>
            </a:r>
          </a:p>
          <a:p>
            <a:pPr algn="l" rtl="0">
              <a:lnSpc>
                <a:spcPts val="2000"/>
              </a:lnSpc>
            </a:pPr>
            <a:r>
              <a:rPr lang="is" b="0" i="0" u="none" spc="-40" baseline="0" dirty="0">
                <a:solidFill>
                  <a:srgbClr val="01618B"/>
                </a:solidFill>
              </a:rPr>
              <a:t>sjúklinga </a:t>
            </a:r>
            <a:br>
              <a:rPr lang="is" spc="-40" dirty="0">
                <a:solidFill>
                  <a:srgbClr val="01618B"/>
                </a:solidFill>
              </a:rPr>
            </a:br>
            <a:r>
              <a:rPr lang="is" b="0" i="0" u="none" spc="-40" baseline="0" dirty="0">
                <a:solidFill>
                  <a:srgbClr val="01618B"/>
                </a:solidFill>
              </a:rPr>
              <a:t>með mergæxli </a:t>
            </a:r>
            <a:br>
              <a:rPr lang="is" spc="-40" dirty="0">
                <a:solidFill>
                  <a:srgbClr val="01618B"/>
                </a:solidFill>
              </a:rPr>
            </a:br>
            <a:r>
              <a:rPr lang="is" b="0" i="0" u="none" spc="-40" baseline="0" dirty="0">
                <a:solidFill>
                  <a:srgbClr val="01618B"/>
                </a:solidFill>
              </a:rPr>
              <a:t>geta þróað með sér </a:t>
            </a:r>
          </a:p>
          <a:p>
            <a:pPr algn="l" rtl="0">
              <a:lnSpc>
                <a:spcPts val="2000"/>
              </a:lnSpc>
            </a:pPr>
            <a:r>
              <a:rPr lang="is" b="1" i="0" u="none" spc="-40" baseline="0" dirty="0">
                <a:solidFill>
                  <a:srgbClr val="01618B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AL mýlildi</a:t>
            </a:r>
            <a:r>
              <a:rPr lang="is" b="0" i="0" u="none" spc="-40" baseline="0" dirty="0">
                <a:solidFill>
                  <a:srgbClr val="01618B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.</a:t>
            </a:r>
            <a:r>
              <a:rPr lang="is" b="1" i="0" u="none" spc="-40" baseline="0" dirty="0">
                <a:solidFill>
                  <a:srgbClr val="01618B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 </a:t>
            </a:r>
          </a:p>
          <a:p>
            <a:pPr algn="l" rtl="0">
              <a:lnSpc>
                <a:spcPts val="2000"/>
              </a:lnSpc>
            </a:pPr>
            <a:r>
              <a:rPr lang="is" b="1" i="0" u="none" spc="-40" baseline="0" dirty="0">
                <a:solidFill>
                  <a:srgbClr val="01618B"/>
                </a:solidFill>
              </a:rPr>
              <a:t>með einkennum</a:t>
            </a:r>
            <a:endParaRPr lang="is" spc="-40" dirty="0">
              <a:solidFill>
                <a:srgbClr val="E64734"/>
              </a:solidFill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56F909AB-ECE5-45AF-AEB6-3BD706D1B41B}"/>
              </a:ext>
            </a:extLst>
          </p:cNvPr>
          <p:cNvSpPr txBox="1"/>
          <p:nvPr/>
        </p:nvSpPr>
        <p:spPr>
          <a:xfrm>
            <a:off x="3849837" y="4566945"/>
            <a:ext cx="2163562" cy="13914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680"/>
              </a:lnSpc>
            </a:pPr>
            <a:r>
              <a:rPr lang="is" sz="1400" b="0" i="0" u="none" spc="-20" baseline="0" dirty="0">
                <a:solidFill>
                  <a:srgbClr val="01618B"/>
                </a:solidFill>
              </a:rPr>
              <a:t>Allt að </a:t>
            </a:r>
            <a:r>
              <a:rPr lang="is" sz="3000" b="1" i="0" u="none" spc="-2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30% </a:t>
            </a:r>
          </a:p>
          <a:p>
            <a:pPr algn="l" rtl="0">
              <a:lnSpc>
                <a:spcPts val="1680"/>
              </a:lnSpc>
            </a:pPr>
            <a:r>
              <a:rPr lang="is" sz="1400" b="0" i="0" u="none" spc="-20" baseline="0" dirty="0">
                <a:solidFill>
                  <a:srgbClr val="01618B"/>
                </a:solidFill>
              </a:rPr>
              <a:t>sjúklinga með nýja greiningu mergæxlis kunna að hafa </a:t>
            </a:r>
            <a:r>
              <a:rPr lang="is" sz="1400" b="1" i="0" u="none" spc="-20" baseline="0" dirty="0">
                <a:solidFill>
                  <a:srgbClr val="01618B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mýlildisprótín í líffærum án þess að einkenni komi fram</a:t>
            </a:r>
            <a:r>
              <a:rPr lang="is" sz="1400" b="1" i="0" u="none" spc="-20" baseline="0" dirty="0">
                <a:solidFill>
                  <a:srgbClr val="01618B"/>
                </a:solidFill>
              </a:rPr>
              <a:t>.</a:t>
            </a:r>
            <a:endParaRPr lang="is" sz="1400" spc="-20" dirty="0">
              <a:solidFill>
                <a:srgbClr val="01618B"/>
              </a:solidFill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D30DD8E5-2F4B-4005-99B7-EC06450EF0A5}"/>
              </a:ext>
            </a:extLst>
          </p:cNvPr>
          <p:cNvSpPr txBox="1"/>
          <p:nvPr/>
        </p:nvSpPr>
        <p:spPr>
          <a:xfrm>
            <a:off x="3836088" y="6399744"/>
            <a:ext cx="1650206" cy="1609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680"/>
              </a:lnSpc>
            </a:pPr>
            <a:r>
              <a:rPr lang="is" sz="3000" b="1" i="0" u="none" spc="-4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8% </a:t>
            </a:r>
          </a:p>
          <a:p>
            <a:pPr algn="l" rtl="0">
              <a:lnSpc>
                <a:spcPts val="1680"/>
              </a:lnSpc>
            </a:pPr>
            <a:r>
              <a:rPr lang="is" sz="1400" b="0" i="0" u="none" spc="-20" baseline="0" dirty="0">
                <a:solidFill>
                  <a:srgbClr val="01618B"/>
                </a:solidFill>
              </a:rPr>
              <a:t>sjúklinga með </a:t>
            </a:r>
          </a:p>
          <a:p>
            <a:pPr algn="l" rtl="0">
              <a:lnSpc>
                <a:spcPts val="1680"/>
              </a:lnSpc>
            </a:pPr>
            <a:r>
              <a:rPr lang="is" sz="1400" b="0" i="0" u="none" spc="-20" baseline="0" dirty="0">
                <a:solidFill>
                  <a:srgbClr val="01618B"/>
                </a:solidFill>
              </a:rPr>
              <a:t>AL mýlildi </a:t>
            </a:r>
          </a:p>
          <a:p>
            <a:pPr algn="l" rtl="0">
              <a:lnSpc>
                <a:spcPts val="1680"/>
              </a:lnSpc>
            </a:pPr>
            <a:r>
              <a:rPr lang="is" sz="1400" b="0" i="0" u="none" spc="-20" baseline="0" dirty="0">
                <a:solidFill>
                  <a:srgbClr val="01618B"/>
                </a:solidFill>
              </a:rPr>
              <a:t>geta einnig verið með </a:t>
            </a:r>
          </a:p>
          <a:p>
            <a:pPr algn="l" rtl="0">
              <a:lnSpc>
                <a:spcPts val="1680"/>
              </a:lnSpc>
            </a:pPr>
            <a:r>
              <a:rPr lang="is" sz="1400" b="0" i="0" u="none" spc="-20" baseline="0" dirty="0">
                <a:solidFill>
                  <a:srgbClr val="01618B"/>
                </a:solidFill>
              </a:rPr>
              <a:t>greinileg </a:t>
            </a:r>
          </a:p>
          <a:p>
            <a:pPr algn="l" rtl="0">
              <a:lnSpc>
                <a:spcPts val="1680"/>
              </a:lnSpc>
            </a:pPr>
            <a:r>
              <a:rPr lang="is" sz="1400" b="0" i="0" u="none" spc="-20" baseline="0" dirty="0">
                <a:solidFill>
                  <a:srgbClr val="01618B"/>
                </a:solidFill>
              </a:rPr>
              <a:t>„CRAB“ einkenni </a:t>
            </a:r>
          </a:p>
          <a:p>
            <a:pPr algn="l" rtl="0">
              <a:lnSpc>
                <a:spcPts val="1680"/>
              </a:lnSpc>
            </a:pPr>
            <a:r>
              <a:rPr lang="is" sz="1400" b="0" i="0" u="none" spc="-20" baseline="0" dirty="0">
                <a:solidFill>
                  <a:srgbClr val="01618B"/>
                </a:solidFill>
              </a:rPr>
              <a:t>mergæxlis.</a:t>
            </a:r>
            <a:endParaRPr lang="is" sz="1400" spc="-20" dirty="0">
              <a:solidFill>
                <a:srgbClr val="01618B"/>
              </a:solidFill>
            </a:endParaRPr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161CA4E4-CF02-404A-9FCB-5A04D5A98091}"/>
              </a:ext>
            </a:extLst>
          </p:cNvPr>
          <p:cNvGrpSpPr/>
          <p:nvPr/>
        </p:nvGrpSpPr>
        <p:grpSpPr>
          <a:xfrm>
            <a:off x="5504082" y="6466859"/>
            <a:ext cx="1408677" cy="397669"/>
            <a:chOff x="7264396" y="6411849"/>
            <a:chExt cx="1408677" cy="397669"/>
          </a:xfrm>
        </p:grpSpPr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A912FF5D-7005-4A0F-BBF0-416AE113A60E}"/>
                </a:ext>
              </a:extLst>
            </p:cNvPr>
            <p:cNvGrpSpPr/>
            <p:nvPr/>
          </p:nvGrpSpPr>
          <p:grpSpPr>
            <a:xfrm>
              <a:off x="7264396" y="6411849"/>
              <a:ext cx="1408677" cy="397669"/>
              <a:chOff x="5504081" y="6477000"/>
              <a:chExt cx="1408677" cy="397669"/>
            </a:xfrm>
          </p:grpSpPr>
          <p:sp>
            <p:nvSpPr>
              <p:cNvPr id="48" name="Rectangle: Rounded Corners 47">
                <a:extLst>
                  <a:ext uri="{FF2B5EF4-FFF2-40B4-BE49-F238E27FC236}">
                    <a16:creationId xmlns:a16="http://schemas.microsoft.com/office/drawing/2014/main" id="{B545C158-2ADA-4457-ACAE-FC82C9924241}"/>
                  </a:ext>
                </a:extLst>
              </p:cNvPr>
              <p:cNvSpPr/>
              <p:nvPr/>
            </p:nvSpPr>
            <p:spPr>
              <a:xfrm>
                <a:off x="5504081" y="6477000"/>
                <a:ext cx="1408677" cy="397669"/>
              </a:xfrm>
              <a:prstGeom prst="roundRect">
                <a:avLst>
                  <a:gd name="adj" fmla="val 50000"/>
                </a:avLst>
              </a:prstGeom>
              <a:solidFill>
                <a:srgbClr val="EF9B8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0" tIns="0" rIns="0" bIns="0" rtlCol="0" anchor="ctr" anchorCtr="0"/>
              <a:lstStyle/>
              <a:p>
                <a:pPr algn="l" rtl="0">
                  <a:lnSpc>
                    <a:spcPts val="1000"/>
                  </a:lnSpc>
                </a:pPr>
                <a:endParaRPr lang="is" sz="900" b="1" dirty="0">
                  <a:latin typeface="IBM Plex Sans" panose="020B0503050203000203" pitchFamily="34" charset="0"/>
                </a:endParaRPr>
              </a:p>
            </p:txBody>
          </p:sp>
          <p:sp>
            <p:nvSpPr>
              <p:cNvPr id="49" name="Oval 48">
                <a:extLst>
                  <a:ext uri="{FF2B5EF4-FFF2-40B4-BE49-F238E27FC236}">
                    <a16:creationId xmlns:a16="http://schemas.microsoft.com/office/drawing/2014/main" id="{5C98E4B8-02EE-4430-9604-28E6C6A54854}"/>
                  </a:ext>
                </a:extLst>
              </p:cNvPr>
              <p:cNvSpPr/>
              <p:nvPr/>
            </p:nvSpPr>
            <p:spPr>
              <a:xfrm>
                <a:off x="5530787" y="6507869"/>
                <a:ext cx="335929" cy="335929"/>
              </a:xfrm>
              <a:prstGeom prst="ellipse">
                <a:avLst/>
              </a:prstGeom>
              <a:solidFill>
                <a:srgbClr val="01618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0"/>
                <a:endParaRPr lang="is" sz="1400"/>
              </a:p>
            </p:txBody>
          </p:sp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75A34F31-4F45-4E66-A598-4DE7B5193F0F}"/>
                  </a:ext>
                </a:extLst>
              </p:cNvPr>
              <p:cNvSpPr txBox="1"/>
              <p:nvPr/>
            </p:nvSpPr>
            <p:spPr>
              <a:xfrm>
                <a:off x="5522705" y="6575318"/>
                <a:ext cx="335929" cy="215444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spAutoFit/>
              </a:bodyPr>
              <a:lstStyle/>
              <a:p>
                <a:pPr algn="ctr" rtl="0"/>
                <a:r>
                  <a:rPr lang="is" sz="1400" b="1" i="0" u="none" baseline="0">
                    <a:solidFill>
                      <a:schemeClr val="bg1"/>
                    </a:solidFill>
                    <a:latin typeface="IBM Plex Sans" panose="020B0503050203000203" pitchFamily="34" charset="0"/>
                    <a:ea typeface="IBM Plex Sans" panose="020B0503050203000203" pitchFamily="34" charset="0"/>
                    <a:cs typeface="IBM Plex Sans" panose="020B0503050203000203" pitchFamily="34" charset="0"/>
                    <a:sym typeface="IBM Plex Sans" panose="020B0503050203000203" pitchFamily="34" charset="0"/>
                  </a:rPr>
                  <a:t>C</a:t>
                </a:r>
              </a:p>
            </p:txBody>
          </p:sp>
        </p:grp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A8E6D4CD-2AF9-478A-815C-0CE87B8B116A}"/>
                </a:ext>
              </a:extLst>
            </p:cNvPr>
            <p:cNvSpPr txBox="1"/>
            <p:nvPr/>
          </p:nvSpPr>
          <p:spPr>
            <a:xfrm>
              <a:off x="7661375" y="6487779"/>
              <a:ext cx="1011698" cy="256480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s" sz="900" b="1" i="0" u="none" strike="noStrike" kern="1200" cap="none" spc="-40" normalizeH="0" baseline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BM Plex Sans" panose="020B0503050203000203" pitchFamily="34" charset="0"/>
                  <a:ea typeface="+mn-ea"/>
                  <a:cs typeface="+mn-cs"/>
                </a:rPr>
                <a:t>HÆKKAÐ</a:t>
              </a:r>
            </a:p>
            <a:p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s" sz="900" b="1" i="0" u="none" strike="noStrike" kern="1200" cap="none" spc="-40" normalizeH="0" baseline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BM Plex Sans" panose="020B0503050203000203" pitchFamily="34" charset="0"/>
                  <a:ea typeface="+mn-ea"/>
                  <a:cs typeface="+mn-cs"/>
                </a:rPr>
                <a:t>KALSÍNMAGN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A3324E59-F31B-45B4-ADBA-5D65A91CA09D}"/>
              </a:ext>
            </a:extLst>
          </p:cNvPr>
          <p:cNvGrpSpPr/>
          <p:nvPr/>
        </p:nvGrpSpPr>
        <p:grpSpPr>
          <a:xfrm>
            <a:off x="5504082" y="6895485"/>
            <a:ext cx="1413324" cy="397669"/>
            <a:chOff x="7264396" y="6840475"/>
            <a:chExt cx="1413324" cy="397669"/>
          </a:xfrm>
        </p:grpSpPr>
        <p:grpSp>
          <p:nvGrpSpPr>
            <p:cNvPr id="92" name="Group 91">
              <a:extLst>
                <a:ext uri="{FF2B5EF4-FFF2-40B4-BE49-F238E27FC236}">
                  <a16:creationId xmlns:a16="http://schemas.microsoft.com/office/drawing/2014/main" id="{49DFA514-1E4F-4D8A-9A05-9DA173F1F67A}"/>
                </a:ext>
              </a:extLst>
            </p:cNvPr>
            <p:cNvGrpSpPr/>
            <p:nvPr/>
          </p:nvGrpSpPr>
          <p:grpSpPr>
            <a:xfrm>
              <a:off x="7264396" y="6840475"/>
              <a:ext cx="1408677" cy="397669"/>
              <a:chOff x="5504081" y="6477000"/>
              <a:chExt cx="1408677" cy="397669"/>
            </a:xfrm>
          </p:grpSpPr>
          <p:sp>
            <p:nvSpPr>
              <p:cNvPr id="94" name="Rectangle: Rounded Corners 93">
                <a:extLst>
                  <a:ext uri="{FF2B5EF4-FFF2-40B4-BE49-F238E27FC236}">
                    <a16:creationId xmlns:a16="http://schemas.microsoft.com/office/drawing/2014/main" id="{4F8362BC-9B10-40CF-BBD3-976C4406DA32}"/>
                  </a:ext>
                </a:extLst>
              </p:cNvPr>
              <p:cNvSpPr/>
              <p:nvPr/>
            </p:nvSpPr>
            <p:spPr>
              <a:xfrm>
                <a:off x="5504081" y="6477000"/>
                <a:ext cx="1408677" cy="397669"/>
              </a:xfrm>
              <a:prstGeom prst="roundRect">
                <a:avLst>
                  <a:gd name="adj" fmla="val 50000"/>
                </a:avLst>
              </a:prstGeom>
              <a:solidFill>
                <a:srgbClr val="EE7E7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0"/>
                <a:endParaRPr lang="is" sz="1400" dirty="0"/>
              </a:p>
            </p:txBody>
          </p:sp>
          <p:sp>
            <p:nvSpPr>
              <p:cNvPr id="95" name="Oval 94">
                <a:extLst>
                  <a:ext uri="{FF2B5EF4-FFF2-40B4-BE49-F238E27FC236}">
                    <a16:creationId xmlns:a16="http://schemas.microsoft.com/office/drawing/2014/main" id="{96FFC722-A252-4220-9279-6E5879D0AEA7}"/>
                  </a:ext>
                </a:extLst>
              </p:cNvPr>
              <p:cNvSpPr/>
              <p:nvPr/>
            </p:nvSpPr>
            <p:spPr>
              <a:xfrm>
                <a:off x="5530787" y="6507869"/>
                <a:ext cx="335929" cy="335929"/>
              </a:xfrm>
              <a:prstGeom prst="ellipse">
                <a:avLst/>
              </a:prstGeom>
              <a:solidFill>
                <a:srgbClr val="01618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0"/>
                <a:endParaRPr lang="is" sz="1400"/>
              </a:p>
            </p:txBody>
          </p:sp>
          <p:sp>
            <p:nvSpPr>
              <p:cNvPr id="96" name="TextBox 95">
                <a:extLst>
                  <a:ext uri="{FF2B5EF4-FFF2-40B4-BE49-F238E27FC236}">
                    <a16:creationId xmlns:a16="http://schemas.microsoft.com/office/drawing/2014/main" id="{CAE75DD7-CAA6-4494-A7BA-7D4ACCD92106}"/>
                  </a:ext>
                </a:extLst>
              </p:cNvPr>
              <p:cNvSpPr txBox="1"/>
              <p:nvPr/>
            </p:nvSpPr>
            <p:spPr>
              <a:xfrm>
                <a:off x="5522705" y="6570555"/>
                <a:ext cx="335929" cy="215444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spAutoFit/>
              </a:bodyPr>
              <a:lstStyle/>
              <a:p>
                <a:pPr algn="ctr" rtl="0"/>
                <a:r>
                  <a:rPr lang="is" sz="1400" b="1" i="0" u="none" baseline="0">
                    <a:solidFill>
                      <a:schemeClr val="bg1"/>
                    </a:solidFill>
                    <a:latin typeface="IBM Plex Sans" panose="020B0503050203000203" pitchFamily="34" charset="0"/>
                    <a:ea typeface="IBM Plex Sans" panose="020B0503050203000203" pitchFamily="34" charset="0"/>
                    <a:cs typeface="IBM Plex Sans" panose="020B0503050203000203" pitchFamily="34" charset="0"/>
                    <a:sym typeface="IBM Plex Sans" panose="020B0503050203000203" pitchFamily="34" charset="0"/>
                  </a:rPr>
                  <a:t>R</a:t>
                </a:r>
              </a:p>
            </p:txBody>
          </p:sp>
        </p:grp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CBBCE56E-9D54-4043-BD03-037F79AD28EA}"/>
                </a:ext>
              </a:extLst>
            </p:cNvPr>
            <p:cNvSpPr txBox="1"/>
            <p:nvPr/>
          </p:nvSpPr>
          <p:spPr>
            <a:xfrm>
              <a:off x="7666022" y="6975188"/>
              <a:ext cx="1011698" cy="128240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s" sz="900" b="1" i="0" u="none" strike="noStrike" kern="1200" cap="none" spc="-40" normalizeH="0" baseline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BM Plex Sans" panose="020B0503050203000203" pitchFamily="34" charset="0"/>
                  <a:ea typeface="+mn-ea"/>
                  <a:cs typeface="+mn-cs"/>
                </a:rPr>
                <a:t> NÝRNABILUN (RENAL FAILURE)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D61C7E12-A89A-4159-A868-8A4A2E078E87}"/>
              </a:ext>
            </a:extLst>
          </p:cNvPr>
          <p:cNvGrpSpPr/>
          <p:nvPr/>
        </p:nvGrpSpPr>
        <p:grpSpPr>
          <a:xfrm>
            <a:off x="5504082" y="7328874"/>
            <a:ext cx="1408677" cy="397669"/>
            <a:chOff x="7264396" y="7273864"/>
            <a:chExt cx="1408677" cy="397669"/>
          </a:xfrm>
        </p:grpSpPr>
        <p:grpSp>
          <p:nvGrpSpPr>
            <p:cNvPr id="97" name="Group 96">
              <a:extLst>
                <a:ext uri="{FF2B5EF4-FFF2-40B4-BE49-F238E27FC236}">
                  <a16:creationId xmlns:a16="http://schemas.microsoft.com/office/drawing/2014/main" id="{FA217802-01CA-49C1-8DBA-DFEA816B4E5D}"/>
                </a:ext>
              </a:extLst>
            </p:cNvPr>
            <p:cNvGrpSpPr/>
            <p:nvPr/>
          </p:nvGrpSpPr>
          <p:grpSpPr>
            <a:xfrm>
              <a:off x="7264396" y="7273864"/>
              <a:ext cx="1408677" cy="397669"/>
              <a:chOff x="5504081" y="6477000"/>
              <a:chExt cx="1408677" cy="397669"/>
            </a:xfrm>
          </p:grpSpPr>
          <p:sp>
            <p:nvSpPr>
              <p:cNvPr id="98" name="Rectangle: Rounded Corners 97">
                <a:extLst>
                  <a:ext uri="{FF2B5EF4-FFF2-40B4-BE49-F238E27FC236}">
                    <a16:creationId xmlns:a16="http://schemas.microsoft.com/office/drawing/2014/main" id="{6F620D64-9218-4ED2-B2F8-9FDC8B90CC2B}"/>
                  </a:ext>
                </a:extLst>
              </p:cNvPr>
              <p:cNvSpPr/>
              <p:nvPr/>
            </p:nvSpPr>
            <p:spPr>
              <a:xfrm>
                <a:off x="5504081" y="6477000"/>
                <a:ext cx="1408677" cy="397669"/>
              </a:xfrm>
              <a:prstGeom prst="roundRect">
                <a:avLst>
                  <a:gd name="adj" fmla="val 50000"/>
                </a:avLst>
              </a:prstGeom>
              <a:solidFill>
                <a:srgbClr val="EF9B8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0"/>
                <a:endParaRPr lang="is" sz="1400"/>
              </a:p>
            </p:txBody>
          </p:sp>
          <p:sp>
            <p:nvSpPr>
              <p:cNvPr id="99" name="Oval 98">
                <a:extLst>
                  <a:ext uri="{FF2B5EF4-FFF2-40B4-BE49-F238E27FC236}">
                    <a16:creationId xmlns:a16="http://schemas.microsoft.com/office/drawing/2014/main" id="{9D2B076E-8069-4AF0-8050-B78CD2082E7A}"/>
                  </a:ext>
                </a:extLst>
              </p:cNvPr>
              <p:cNvSpPr/>
              <p:nvPr/>
            </p:nvSpPr>
            <p:spPr>
              <a:xfrm>
                <a:off x="5530787" y="6507869"/>
                <a:ext cx="335929" cy="335929"/>
              </a:xfrm>
              <a:prstGeom prst="ellipse">
                <a:avLst/>
              </a:prstGeom>
              <a:solidFill>
                <a:srgbClr val="01618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0"/>
                <a:endParaRPr lang="is" sz="1400"/>
              </a:p>
            </p:txBody>
          </p:sp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E8912F77-ED86-492B-94E9-3928CCDA0AFB}"/>
                  </a:ext>
                </a:extLst>
              </p:cNvPr>
              <p:cNvSpPr txBox="1"/>
              <p:nvPr/>
            </p:nvSpPr>
            <p:spPr>
              <a:xfrm>
                <a:off x="5522705" y="6570555"/>
                <a:ext cx="335929" cy="215444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spAutoFit/>
              </a:bodyPr>
              <a:lstStyle/>
              <a:p>
                <a:pPr algn="ctr" rtl="0"/>
                <a:r>
                  <a:rPr lang="is" sz="1400" b="1" i="0" u="none" baseline="0">
                    <a:solidFill>
                      <a:schemeClr val="bg1"/>
                    </a:solidFill>
                    <a:latin typeface="IBM Plex Sans" panose="020B0503050203000203" pitchFamily="34" charset="0"/>
                    <a:ea typeface="IBM Plex Sans" panose="020B0503050203000203" pitchFamily="34" charset="0"/>
                    <a:cs typeface="IBM Plex Sans" panose="020B0503050203000203" pitchFamily="34" charset="0"/>
                    <a:sym typeface="IBM Plex Sans" panose="020B0503050203000203" pitchFamily="34" charset="0"/>
                  </a:rPr>
                  <a:t>A</a:t>
                </a:r>
              </a:p>
            </p:txBody>
          </p:sp>
        </p:grp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B5E7247D-0DF9-4EA2-8B34-59209808E59F}"/>
                </a:ext>
              </a:extLst>
            </p:cNvPr>
            <p:cNvSpPr txBox="1"/>
            <p:nvPr/>
          </p:nvSpPr>
          <p:spPr>
            <a:xfrm>
              <a:off x="7661375" y="7346513"/>
              <a:ext cx="589543" cy="256480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s" sz="900" b="1" i="0" u="none" strike="noStrike" kern="1200" cap="none" spc="-40" normalizeH="0" baseline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BM Plex Sans" panose="020B0503050203000203" pitchFamily="34" charset="0"/>
                  <a:ea typeface="+mn-ea"/>
                  <a:cs typeface="+mn-cs"/>
                </a:rPr>
                <a:t>BLÓÐLEYSI ( ANAEMIA)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429C842D-05F3-47FE-ADC5-84A259116128}"/>
              </a:ext>
            </a:extLst>
          </p:cNvPr>
          <p:cNvGrpSpPr/>
          <p:nvPr/>
        </p:nvGrpSpPr>
        <p:grpSpPr>
          <a:xfrm>
            <a:off x="5504082" y="7767024"/>
            <a:ext cx="1408677" cy="397669"/>
            <a:chOff x="7264396" y="7712014"/>
            <a:chExt cx="1408677" cy="397669"/>
          </a:xfrm>
        </p:grpSpPr>
        <p:grpSp>
          <p:nvGrpSpPr>
            <p:cNvPr id="101" name="Group 100">
              <a:extLst>
                <a:ext uri="{FF2B5EF4-FFF2-40B4-BE49-F238E27FC236}">
                  <a16:creationId xmlns:a16="http://schemas.microsoft.com/office/drawing/2014/main" id="{B945D247-4100-438E-8B78-E9E228E7C67E}"/>
                </a:ext>
              </a:extLst>
            </p:cNvPr>
            <p:cNvGrpSpPr/>
            <p:nvPr/>
          </p:nvGrpSpPr>
          <p:grpSpPr>
            <a:xfrm>
              <a:off x="7264396" y="7712014"/>
              <a:ext cx="1408677" cy="397669"/>
              <a:chOff x="5504081" y="6477000"/>
              <a:chExt cx="1408677" cy="397669"/>
            </a:xfrm>
          </p:grpSpPr>
          <p:sp>
            <p:nvSpPr>
              <p:cNvPr id="102" name="Rectangle: Rounded Corners 101">
                <a:extLst>
                  <a:ext uri="{FF2B5EF4-FFF2-40B4-BE49-F238E27FC236}">
                    <a16:creationId xmlns:a16="http://schemas.microsoft.com/office/drawing/2014/main" id="{B916F148-8994-410D-B2FF-DD37930FA352}"/>
                  </a:ext>
                </a:extLst>
              </p:cNvPr>
              <p:cNvSpPr/>
              <p:nvPr/>
            </p:nvSpPr>
            <p:spPr>
              <a:xfrm>
                <a:off x="5504081" y="6477000"/>
                <a:ext cx="1408677" cy="397669"/>
              </a:xfrm>
              <a:prstGeom prst="roundRect">
                <a:avLst>
                  <a:gd name="adj" fmla="val 50000"/>
                </a:avLst>
              </a:prstGeom>
              <a:solidFill>
                <a:srgbClr val="EE7E7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0"/>
                <a:endParaRPr lang="is" sz="1400" dirty="0"/>
              </a:p>
            </p:txBody>
          </p:sp>
          <p:sp>
            <p:nvSpPr>
              <p:cNvPr id="103" name="Oval 102">
                <a:extLst>
                  <a:ext uri="{FF2B5EF4-FFF2-40B4-BE49-F238E27FC236}">
                    <a16:creationId xmlns:a16="http://schemas.microsoft.com/office/drawing/2014/main" id="{C7F466F9-B83A-40D4-97AE-15075B81953D}"/>
                  </a:ext>
                </a:extLst>
              </p:cNvPr>
              <p:cNvSpPr/>
              <p:nvPr/>
            </p:nvSpPr>
            <p:spPr>
              <a:xfrm>
                <a:off x="5530787" y="6507869"/>
                <a:ext cx="335929" cy="335929"/>
              </a:xfrm>
              <a:prstGeom prst="ellipse">
                <a:avLst/>
              </a:prstGeom>
              <a:solidFill>
                <a:srgbClr val="01618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0"/>
                <a:endParaRPr lang="is" sz="1400"/>
              </a:p>
            </p:txBody>
          </p:sp>
          <p:sp>
            <p:nvSpPr>
              <p:cNvPr id="104" name="TextBox 103">
                <a:extLst>
                  <a:ext uri="{FF2B5EF4-FFF2-40B4-BE49-F238E27FC236}">
                    <a16:creationId xmlns:a16="http://schemas.microsoft.com/office/drawing/2014/main" id="{84E08ACC-AE7A-471D-A14B-12B759BF6749}"/>
                  </a:ext>
                </a:extLst>
              </p:cNvPr>
              <p:cNvSpPr txBox="1"/>
              <p:nvPr/>
            </p:nvSpPr>
            <p:spPr>
              <a:xfrm>
                <a:off x="5522705" y="6565792"/>
                <a:ext cx="335929" cy="215444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spAutoFit/>
              </a:bodyPr>
              <a:lstStyle/>
              <a:p>
                <a:pPr algn="ctr" rtl="0"/>
                <a:r>
                  <a:rPr lang="is" sz="1400" b="1" i="0" u="none" baseline="0">
                    <a:solidFill>
                      <a:schemeClr val="bg1"/>
                    </a:solidFill>
                    <a:latin typeface="IBM Plex Sans" panose="020B0503050203000203" pitchFamily="34" charset="0"/>
                    <a:ea typeface="IBM Plex Sans" panose="020B0503050203000203" pitchFamily="34" charset="0"/>
                    <a:cs typeface="IBM Plex Sans" panose="020B0503050203000203" pitchFamily="34" charset="0"/>
                    <a:sym typeface="IBM Plex Sans" panose="020B0503050203000203" pitchFamily="34" charset="0"/>
                  </a:rPr>
                  <a:t>B</a:t>
                </a:r>
              </a:p>
            </p:txBody>
          </p:sp>
        </p:grp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C3BE99F3-84D2-485A-AAED-6EC3E3639950}"/>
                </a:ext>
              </a:extLst>
            </p:cNvPr>
            <p:cNvSpPr txBox="1"/>
            <p:nvPr/>
          </p:nvSpPr>
          <p:spPr>
            <a:xfrm>
              <a:off x="7661375" y="7800763"/>
              <a:ext cx="1011698" cy="256480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s" sz="900" b="1" i="0" u="none" strike="noStrike" kern="1200" cap="none" spc="-40" normalizeH="0" baseline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BM Plex Sans" panose="020B0503050203000203" pitchFamily="34" charset="0"/>
                  <a:ea typeface="+mn-ea"/>
                  <a:cs typeface="+mn-cs"/>
                </a:rPr>
                <a:t>BEIN- </a:t>
              </a:r>
            </a:p>
            <a:p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s" sz="900" b="1" i="0" u="none" strike="noStrike" kern="1200" cap="none" spc="-40" normalizeH="0" baseline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BM Plex Sans" panose="020B0503050203000203" pitchFamily="34" charset="0"/>
                  <a:ea typeface="+mn-ea"/>
                  <a:cs typeface="+mn-cs"/>
                </a:rPr>
                <a:t>SKEMMDIR/VERKIR (LESIONS/PAIN)</a:t>
              </a:r>
            </a:p>
          </p:txBody>
        </p:sp>
      </p:grpSp>
      <p:sp>
        <p:nvSpPr>
          <p:cNvPr id="115" name="TextBox 114">
            <a:extLst>
              <a:ext uri="{FF2B5EF4-FFF2-40B4-BE49-F238E27FC236}">
                <a16:creationId xmlns:a16="http://schemas.microsoft.com/office/drawing/2014/main" id="{1AA75577-7734-4CFE-9FC6-EFAF67A35F6D}"/>
              </a:ext>
            </a:extLst>
          </p:cNvPr>
          <p:cNvSpPr txBox="1"/>
          <p:nvPr/>
        </p:nvSpPr>
        <p:spPr>
          <a:xfrm>
            <a:off x="493127" y="9239407"/>
            <a:ext cx="300850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/>
            <a:r>
              <a:rPr lang="is" b="0" i="0" u="none" spc="-20" baseline="0" dirty="0">
                <a:solidFill>
                  <a:srgbClr val="01618B"/>
                </a:solidFill>
              </a:rPr>
              <a:t>Margar af meðferðunum </a:t>
            </a:r>
          </a:p>
          <a:p>
            <a:pPr algn="l" rtl="0"/>
            <a:r>
              <a:rPr lang="is" b="0" i="0" u="none" spc="-20" baseline="0" dirty="0">
                <a:solidFill>
                  <a:srgbClr val="01618B"/>
                </a:solidFill>
              </a:rPr>
              <a:t>við mergæxli og AL mýlildi </a:t>
            </a:r>
            <a:r>
              <a:rPr lang="is" b="1" i="0" u="none" spc="-2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eru þær sömu</a:t>
            </a:r>
            <a:r>
              <a:rPr lang="is" b="0" i="0" u="none" spc="-20" baseline="0" dirty="0">
                <a:solidFill>
                  <a:srgbClr val="01618B"/>
                </a:solidFill>
              </a:rPr>
              <a:t>.</a:t>
            </a:r>
            <a:endParaRPr lang="is" spc="-20" dirty="0">
              <a:solidFill>
                <a:srgbClr val="01618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996667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Pe Fonts">
      <a:majorFont>
        <a:latin typeface="IBM Plex Sans Condensed SemiBol"/>
        <a:ea typeface=""/>
        <a:cs typeface=""/>
      </a:majorFont>
      <a:minorFont>
        <a:latin typeface="IBM Plex Sans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130</Words>
  <Application>Microsoft Office PowerPoint</Application>
  <PresentationFormat>Benutzerdefiniert</PresentationFormat>
  <Paragraphs>42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6" baseType="lpstr">
      <vt:lpstr>IBM Plex Sans</vt:lpstr>
      <vt:lpstr>Arial</vt:lpstr>
      <vt:lpstr>IBM Plex Sans Condensed SemiBol</vt:lpstr>
      <vt:lpstr>IBM Plex Sans Light</vt:lpstr>
      <vt:lpstr>Office Theme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Studio Omnia</dc:creator>
  <cp:lastModifiedBy>Lucia Garcia</cp:lastModifiedBy>
  <cp:revision>21</cp:revision>
  <dcterms:created xsi:type="dcterms:W3CDTF">2021-10-21T09:19:19Z</dcterms:created>
  <dcterms:modified xsi:type="dcterms:W3CDTF">2021-11-08T16:26:59Z</dcterms:modified>
</cp:coreProperties>
</file>