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cs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cs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cs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cs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cs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AMYLOIDÓZA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cs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 MYELOM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cs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MYELOM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60"/>
            <a:ext cx="820001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cs" sz="950" b="1" i="0" u="none" spc="-3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RAKOVINA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 AMYLOIDÓZA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29191" y="2779003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cs" sz="1400" b="0" i="0" u="none" spc="-40" baseline="0" dirty="0">
                <a:solidFill>
                  <a:srgbClr val="01618B"/>
                </a:solidFill>
              </a:rPr>
              <a:t>Jak AL amyloidózu, </a:t>
            </a:r>
          </a:p>
          <a:p>
            <a:pPr algn="l" rtl="0">
              <a:lnSpc>
                <a:spcPts val="1600"/>
              </a:lnSpc>
            </a:pPr>
            <a:r>
              <a:rPr lang="cs" sz="1400" b="0" i="0" u="none" spc="-40" baseline="0" dirty="0">
                <a:solidFill>
                  <a:srgbClr val="01618B"/>
                </a:solidFill>
              </a:rPr>
              <a:t>tak i myelom </a:t>
            </a:r>
          </a:p>
          <a:p>
            <a:pPr algn="l" rtl="0">
              <a:lnSpc>
                <a:spcPts val="1600"/>
              </a:lnSpc>
            </a:pPr>
            <a:r>
              <a:rPr lang="cs" sz="1400" b="0" i="0" u="none" spc="-40" baseline="0" dirty="0">
                <a:solidFill>
                  <a:srgbClr val="01618B"/>
                </a:solidFill>
              </a:rPr>
              <a:t>způsobují</a:t>
            </a:r>
          </a:p>
          <a:p>
            <a:pPr algn="l" rtl="0">
              <a:lnSpc>
                <a:spcPts val="2100"/>
              </a:lnSpc>
            </a:pPr>
            <a:r>
              <a:rPr lang="cs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abnormality </a:t>
            </a:r>
          </a:p>
          <a:p>
            <a:pPr algn="l" rtl="0">
              <a:lnSpc>
                <a:spcPts val="2100"/>
              </a:lnSpc>
            </a:pPr>
            <a:r>
              <a:rPr lang="cs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plazmových </a:t>
            </a:r>
          </a:p>
          <a:p>
            <a:pPr algn="l" rtl="0">
              <a:lnSpc>
                <a:spcPts val="2100"/>
              </a:lnSpc>
            </a:pPr>
            <a:r>
              <a:rPr lang="cs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buněk, které se nacházejí v kostní dřeni</a:t>
            </a:r>
            <a:r>
              <a:rPr lang="cs" sz="1400" b="0" i="0" u="none" spc="-40" baseline="0" dirty="0">
                <a:solidFill>
                  <a:srgbClr val="E64734"/>
                </a:solidFill>
              </a:rPr>
              <a:t>. </a:t>
            </a:r>
            <a:endParaRPr lang="cs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52430" y="3509176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cs" sz="1600" b="0" i="0" u="none" spc="-40" baseline="0" dirty="0">
                <a:solidFill>
                  <a:srgbClr val="01618B"/>
                </a:solidFill>
              </a:rPr>
              <a:t>Myelom </a:t>
            </a:r>
            <a:r>
              <a:rPr lang="cs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je rakovinné onemocnění</a:t>
            </a:r>
            <a:r>
              <a:rPr lang="cs" sz="1600" b="0" i="0" u="none" spc="-40" baseline="0" dirty="0">
                <a:solidFill>
                  <a:srgbClr val="01618B"/>
                </a:solidFill>
              </a:rPr>
              <a:t>, zatímco </a:t>
            </a:r>
          </a:p>
          <a:p>
            <a:pPr algn="l" rtl="0">
              <a:lnSpc>
                <a:spcPts val="1920"/>
              </a:lnSpc>
            </a:pPr>
            <a:r>
              <a:rPr lang="cs" sz="1600" b="0" i="0" u="none" spc="-40" baseline="0" dirty="0">
                <a:solidFill>
                  <a:srgbClr val="01618B"/>
                </a:solidFill>
              </a:rPr>
              <a:t>AL amyloidóza </a:t>
            </a:r>
            <a:r>
              <a:rPr lang="cs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není</a:t>
            </a:r>
            <a:r>
              <a:rPr lang="cs" sz="1600" b="0" i="0" u="none" spc="-40" baseline="0" dirty="0">
                <a:solidFill>
                  <a:srgbClr val="01618B"/>
                </a:solidFill>
              </a:rPr>
              <a:t>.</a:t>
            </a:r>
            <a:endParaRPr lang="cs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702750" y="5508677"/>
            <a:ext cx="2256126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cs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 12–15 %  </a:t>
            </a:r>
          </a:p>
          <a:p>
            <a:pPr algn="l" rtl="0">
              <a:lnSpc>
                <a:spcPts val="2000"/>
              </a:lnSpc>
            </a:pPr>
            <a:r>
              <a:rPr lang="cs" b="0" i="0" u="none" spc="-40" baseline="0" dirty="0">
                <a:solidFill>
                  <a:srgbClr val="01618B"/>
                </a:solidFill>
              </a:rPr>
              <a:t>pacientů </a:t>
            </a:r>
            <a:br>
              <a:rPr lang="cs" spc="-40" dirty="0">
                <a:solidFill>
                  <a:srgbClr val="01618B"/>
                </a:solidFill>
              </a:rPr>
            </a:br>
            <a:r>
              <a:rPr lang="cs" b="0" i="0" u="none" spc="-40" baseline="0" dirty="0">
                <a:solidFill>
                  <a:srgbClr val="01618B"/>
                </a:solidFill>
              </a:rPr>
              <a:t>s myelomem </a:t>
            </a:r>
            <a:br>
              <a:rPr lang="cs" spc="-40" dirty="0">
                <a:solidFill>
                  <a:srgbClr val="01618B"/>
                </a:solidFill>
              </a:rPr>
            </a:br>
            <a:r>
              <a:rPr lang="cs" b="0" i="0" u="none" spc="-40" baseline="0" dirty="0">
                <a:solidFill>
                  <a:srgbClr val="01618B"/>
                </a:solidFill>
              </a:rPr>
              <a:t>se může rozvinout </a:t>
            </a:r>
          </a:p>
          <a:p>
            <a:pPr algn="l" rtl="0">
              <a:lnSpc>
                <a:spcPts val="2000"/>
              </a:lnSpc>
            </a:pPr>
            <a:r>
              <a:rPr lang="cs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symptomatická </a:t>
            </a:r>
          </a:p>
          <a:p>
            <a:pPr algn="l" rtl="0">
              <a:lnSpc>
                <a:spcPts val="2000"/>
              </a:lnSpc>
            </a:pPr>
            <a:r>
              <a:rPr lang="cs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amyloidóza</a:t>
            </a:r>
            <a:r>
              <a:rPr lang="cs" b="0" i="0" u="none" spc="-40" baseline="0" dirty="0">
                <a:solidFill>
                  <a:srgbClr val="01618B"/>
                </a:solidFill>
              </a:rPr>
              <a:t>.</a:t>
            </a:r>
            <a:endParaRPr lang="cs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26993" y="4455744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cs" sz="1400" b="0" i="0" u="none" spc="-20" baseline="0" dirty="0">
                <a:solidFill>
                  <a:srgbClr val="01618B"/>
                </a:solidFill>
              </a:rPr>
              <a:t>Až </a:t>
            </a:r>
            <a:r>
              <a:rPr lang="cs" sz="3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30 % </a:t>
            </a:r>
          </a:p>
          <a:p>
            <a:pPr algn="l" rtl="0">
              <a:lnSpc>
                <a:spcPts val="1680"/>
              </a:lnSpc>
            </a:pPr>
            <a:r>
              <a:rPr lang="cs" sz="1400" b="0" i="0" u="none" spc="-20" baseline="0" dirty="0">
                <a:solidFill>
                  <a:srgbClr val="01618B"/>
                </a:solidFill>
              </a:rPr>
              <a:t>pacientů s novou diagnózou myelomu může mít </a:t>
            </a:r>
            <a:r>
              <a:rPr lang="cs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asymptomatická depozita amyloidních bílkovin ve svých orgánech</a:t>
            </a:r>
            <a:r>
              <a:rPr lang="cs" sz="1400" b="1" i="0" u="none" spc="-20" baseline="0" dirty="0">
                <a:solidFill>
                  <a:srgbClr val="01618B"/>
                </a:solidFill>
              </a:rPr>
              <a:t>.</a:t>
            </a:r>
            <a:endParaRPr lang="cs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76741" y="6610684"/>
            <a:ext cx="1650206" cy="160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cs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 8 % </a:t>
            </a:r>
          </a:p>
          <a:p>
            <a:pPr algn="l" rtl="0">
              <a:lnSpc>
                <a:spcPts val="1680"/>
              </a:lnSpc>
            </a:pPr>
            <a:r>
              <a:rPr lang="cs" sz="1400" b="0" i="0" u="none" spc="-20" baseline="0">
                <a:solidFill>
                  <a:srgbClr val="01618B"/>
                </a:solidFill>
              </a:rPr>
              <a:t>pacientů s </a:t>
            </a:r>
          </a:p>
          <a:p>
            <a:pPr algn="l" rtl="0">
              <a:lnSpc>
                <a:spcPts val="1680"/>
              </a:lnSpc>
            </a:pPr>
            <a:r>
              <a:rPr lang="cs" sz="1400" b="0" i="0" u="none" spc="-20" baseline="0">
                <a:solidFill>
                  <a:srgbClr val="01618B"/>
                </a:solidFill>
              </a:rPr>
              <a:t>amyloidózou, </a:t>
            </a:r>
          </a:p>
          <a:p>
            <a:pPr algn="l" rtl="0">
              <a:lnSpc>
                <a:spcPts val="1680"/>
              </a:lnSpc>
            </a:pPr>
            <a:r>
              <a:rPr lang="cs" sz="1400" b="0" i="0" u="none" spc="-20" baseline="0">
                <a:solidFill>
                  <a:srgbClr val="01618B"/>
                </a:solidFill>
              </a:rPr>
              <a:t>se mohou objevit i </a:t>
            </a:r>
          </a:p>
          <a:p>
            <a:pPr algn="l" rtl="0">
              <a:lnSpc>
                <a:spcPts val="1680"/>
              </a:lnSpc>
            </a:pPr>
            <a:r>
              <a:rPr lang="cs" sz="1400" b="0" i="0" u="none" spc="-20" baseline="0">
                <a:solidFill>
                  <a:srgbClr val="01618B"/>
                </a:solidFill>
              </a:rPr>
              <a:t>typické </a:t>
            </a:r>
          </a:p>
          <a:p>
            <a:pPr algn="l" rtl="0">
              <a:lnSpc>
                <a:spcPts val="1680"/>
              </a:lnSpc>
            </a:pPr>
            <a:r>
              <a:rPr lang="cs" sz="1400" b="0" i="0" u="none" spc="-20" baseline="0">
                <a:solidFill>
                  <a:srgbClr val="01618B"/>
                </a:solidFill>
              </a:rPr>
              <a:t>příznaky „CRAB“ </a:t>
            </a:r>
          </a:p>
          <a:p>
            <a:pPr algn="l" rtl="0">
              <a:lnSpc>
                <a:spcPts val="1680"/>
              </a:lnSpc>
            </a:pPr>
            <a:r>
              <a:rPr lang="cs" sz="1400" b="0" i="0" u="none" spc="-20" baseline="0">
                <a:solidFill>
                  <a:srgbClr val="01618B"/>
                </a:solidFill>
              </a:rPr>
              <a:t>myelomu.</a:t>
            </a:r>
            <a:endParaRPr lang="cs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cs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cs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cs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ZVÝŠENÉ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HLADINY VÁPNÍKU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cs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cs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cs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SELHÁNÍ LEDVIN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cs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cs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cs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ANÉMIE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cs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cs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cs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LÉZE/BOLEST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KOSTÍ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93460" y="9202737"/>
            <a:ext cx="300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cs" b="0" i="0" u="none" spc="-20" baseline="0">
                <a:solidFill>
                  <a:srgbClr val="01618B"/>
                </a:solidFill>
              </a:rPr>
              <a:t>Mnoho metod léčby </a:t>
            </a:r>
          </a:p>
          <a:p>
            <a:pPr algn="l" rtl="0"/>
            <a:r>
              <a:rPr lang="cs" b="0" i="0" u="none" spc="-20" baseline="0">
                <a:solidFill>
                  <a:srgbClr val="01618B"/>
                </a:solidFill>
              </a:rPr>
              <a:t>myelomu a AL amyloidózy </a:t>
            </a:r>
            <a:r>
              <a:rPr lang="cs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je stejných</a:t>
            </a:r>
            <a:r>
              <a:rPr lang="cs" b="0" i="0" u="none" spc="-20" baseline="0">
                <a:solidFill>
                  <a:srgbClr val="01618B"/>
                </a:solidFill>
              </a:rPr>
              <a:t>.</a:t>
            </a:r>
            <a:endParaRPr lang="cs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116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</vt:lpstr>
      <vt:lpstr>IBM Plex Sans Condensed SemiBol</vt:lpstr>
      <vt:lpstr>Arial</vt:lpstr>
      <vt:lpstr>IBM Plex Sans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Linda Christopher</cp:lastModifiedBy>
  <cp:revision>21</cp:revision>
  <dcterms:created xsi:type="dcterms:W3CDTF">2021-10-21T09:19:19Z</dcterms:created>
  <dcterms:modified xsi:type="dcterms:W3CDTF">2021-11-05T13:27:51Z</dcterms:modified>
</cp:coreProperties>
</file>