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</p:embeddedFont>
    <p:embeddedFont>
      <p:font typeface="IBM Plex Sans Condensed SemiBol" panose="020B0604020202020204" charset="0"/>
      <p:bold r:id="rId6"/>
    </p:embeddedFont>
    <p:embeddedFont>
      <p:font typeface="IBM Plex Sans Light" panose="020B0403050203000203" pitchFamily="34" charset="0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4734"/>
    <a:srgbClr val="01618B"/>
    <a:srgbClr val="EE7E70"/>
    <a:srgbClr val="EF9B8C"/>
    <a:srgbClr val="00618B"/>
    <a:srgbClr val="975368"/>
    <a:srgbClr val="E94A34"/>
    <a:srgbClr val="C3473F"/>
    <a:srgbClr val="DB4A36"/>
    <a:srgbClr val="035F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34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E23A06-4608-4787-AC2C-3F552EA08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" y="0"/>
            <a:ext cx="7558635" cy="106918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759" y="8862569"/>
            <a:ext cx="2841879" cy="72432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50734" y="347716"/>
            <a:ext cx="6840000" cy="9972675"/>
            <a:chOff x="356819" y="359857"/>
            <a:chExt cx="6840000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9"/>
              <a:ext cx="0" cy="955828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244246" y="287679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sv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l" rtl="0">
              <a:lnSpc>
                <a:spcPts val="1520"/>
              </a:lnSpc>
            </a:pPr>
            <a:r>
              <a:rPr lang="sv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136108" y="9940550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sv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r" rtl="0">
              <a:lnSpc>
                <a:spcPts val="1520"/>
              </a:lnSpc>
            </a:pPr>
            <a:r>
              <a:rPr lang="sv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966104" y="690989"/>
            <a:ext cx="55926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sv" sz="4800" b="0" i="0" u="none" spc="-110" baseline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AL-AMYLOIDOS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1390728" y="1302038"/>
            <a:ext cx="47644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sv" sz="4800" b="1" i="0" u="none" spc="-80" baseline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OCH MYELOM</a:t>
            </a: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55E15681-BECE-4683-B3A4-6A61475D16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674" y="4693981"/>
            <a:ext cx="2398781" cy="28437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384F44E-5BE9-4A82-968B-0ECB394C0C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553" y="2385660"/>
            <a:ext cx="2240285" cy="2508509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C8B6DC53-0A54-4941-83EA-BE33D1723F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352" y="5332079"/>
            <a:ext cx="1033274" cy="1036322"/>
          </a:xfrm>
          <a:prstGeom prst="rect">
            <a:avLst/>
          </a:prstGeom>
        </p:spPr>
      </p:pic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AED0F651-0BB6-4E27-94D8-54C5E0DBEC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211" y="4654908"/>
            <a:ext cx="868682" cy="743714"/>
          </a:xfrm>
          <a:prstGeom prst="rect">
            <a:avLst/>
          </a:prstGeom>
        </p:spPr>
      </p:pic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E99C38DC-8058-4A66-8DB6-34D82D0851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303" y="4032842"/>
            <a:ext cx="859538" cy="594361"/>
          </a:xfrm>
          <a:prstGeom prst="rect">
            <a:avLst/>
          </a:prstGeom>
        </p:spPr>
      </p:pic>
      <p:pic>
        <p:nvPicPr>
          <p:cNvPr id="34" name="Picture 33" descr="A picture containing text, first-aid kit, vector graphics&#10;&#10;Description automatically generated">
            <a:extLst>
              <a:ext uri="{FF2B5EF4-FFF2-40B4-BE49-F238E27FC236}">
                <a16:creationId xmlns:a16="http://schemas.microsoft.com/office/drawing/2014/main" id="{960AE900-32C8-4D04-B036-BFEB40D5C4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75" y="7415424"/>
            <a:ext cx="3276607" cy="2060452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CEA2032A-A875-4930-BFB7-1390B81F4230}"/>
              </a:ext>
            </a:extLst>
          </p:cNvPr>
          <p:cNvGrpSpPr/>
          <p:nvPr/>
        </p:nvGrpSpPr>
        <p:grpSpPr>
          <a:xfrm>
            <a:off x="4026138" y="2482052"/>
            <a:ext cx="868939" cy="868939"/>
            <a:chOff x="4026138" y="2482052"/>
            <a:chExt cx="868939" cy="868939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87A9EFF-D38D-45C1-9B81-3A75593D5D22}"/>
                </a:ext>
              </a:extLst>
            </p:cNvPr>
            <p:cNvSpPr/>
            <p:nvPr/>
          </p:nvSpPr>
          <p:spPr>
            <a:xfrm>
              <a:off x="4026138" y="2482052"/>
              <a:ext cx="868939" cy="868939"/>
            </a:xfrm>
            <a:prstGeom prst="ellipse">
              <a:avLst/>
            </a:prstGeom>
            <a:solidFill>
              <a:srgbClr val="0061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v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EDDD0FA-BA26-45F0-AC5B-15EA949B7431}"/>
                </a:ext>
              </a:extLst>
            </p:cNvPr>
            <p:cNvSpPr txBox="1"/>
            <p:nvPr/>
          </p:nvSpPr>
          <p:spPr>
            <a:xfrm>
              <a:off x="4093852" y="2802260"/>
              <a:ext cx="770373" cy="238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sv" sz="950" b="1" i="0" u="none" spc="-30" baseline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MYELOM</a:t>
              </a: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42D6851C-2B8D-4601-B806-84D52B8C470A}"/>
              </a:ext>
            </a:extLst>
          </p:cNvPr>
          <p:cNvSpPr txBox="1"/>
          <p:nvPr/>
        </p:nvSpPr>
        <p:spPr>
          <a:xfrm>
            <a:off x="4940121" y="2802259"/>
            <a:ext cx="770373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sv" sz="950" b="1" i="0" u="none" spc="-3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TUMÖR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A935459-F233-41FC-B8A5-033B1C3B829D}"/>
              </a:ext>
            </a:extLst>
          </p:cNvPr>
          <p:cNvGrpSpPr/>
          <p:nvPr/>
        </p:nvGrpSpPr>
        <p:grpSpPr>
          <a:xfrm>
            <a:off x="5905790" y="2479485"/>
            <a:ext cx="1067857" cy="868939"/>
            <a:chOff x="5905790" y="2479485"/>
            <a:chExt cx="1067857" cy="868939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14C33111-EDB9-42B6-84D3-F77BB4AEF19A}"/>
                </a:ext>
              </a:extLst>
            </p:cNvPr>
            <p:cNvSpPr/>
            <p:nvPr/>
          </p:nvSpPr>
          <p:spPr>
            <a:xfrm>
              <a:off x="5982692" y="2479485"/>
              <a:ext cx="868939" cy="868939"/>
            </a:xfrm>
            <a:prstGeom prst="ellipse">
              <a:avLst/>
            </a:prstGeom>
            <a:solidFill>
              <a:srgbClr val="E647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v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66E28FE-E6DB-4ED4-BB48-DEF0FAD365D9}"/>
                </a:ext>
              </a:extLst>
            </p:cNvPr>
            <p:cNvSpPr txBox="1"/>
            <p:nvPr/>
          </p:nvSpPr>
          <p:spPr>
            <a:xfrm>
              <a:off x="5905790" y="2794599"/>
              <a:ext cx="106785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sv" sz="950" b="1" i="0" u="none" spc="-30" baseline="0" dirty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AL-AMYLOIDOS </a:t>
              </a:r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5352A238-309F-447E-85E8-7DCB49DD5912}"/>
              </a:ext>
            </a:extLst>
          </p:cNvPr>
          <p:cNvSpPr txBox="1"/>
          <p:nvPr/>
        </p:nvSpPr>
        <p:spPr>
          <a:xfrm>
            <a:off x="593460" y="3036968"/>
            <a:ext cx="2239345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00"/>
              </a:lnSpc>
            </a:pPr>
            <a:r>
              <a:rPr lang="sv" sz="1400" b="0" i="0" u="none" spc="-40" baseline="0">
                <a:solidFill>
                  <a:srgbClr val="01618B"/>
                </a:solidFill>
              </a:rPr>
              <a:t>AL-amyloidos </a:t>
            </a:r>
          </a:p>
          <a:p>
            <a:pPr algn="l" rtl="0">
              <a:lnSpc>
                <a:spcPts val="1600"/>
              </a:lnSpc>
            </a:pPr>
            <a:r>
              <a:rPr lang="sv" sz="1400" b="0" i="0" u="none" spc="-40" baseline="0">
                <a:solidFill>
                  <a:srgbClr val="01618B"/>
                </a:solidFill>
              </a:rPr>
              <a:t>och myelom </a:t>
            </a:r>
          </a:p>
          <a:p>
            <a:pPr algn="l" rtl="0">
              <a:lnSpc>
                <a:spcPts val="1600"/>
              </a:lnSpc>
            </a:pPr>
            <a:r>
              <a:rPr lang="sv" sz="1400" b="0" i="0" u="none" spc="-40" baseline="0">
                <a:solidFill>
                  <a:srgbClr val="01618B"/>
                </a:solidFill>
              </a:rPr>
              <a:t>härrör båda från</a:t>
            </a:r>
          </a:p>
          <a:p>
            <a:pPr algn="l" rtl="0">
              <a:lnSpc>
                <a:spcPts val="2100"/>
              </a:lnSpc>
            </a:pPr>
            <a:r>
              <a:rPr lang="sv" sz="1900" b="1" i="0" u="none" spc="-4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avvikelser </a:t>
            </a:r>
          </a:p>
          <a:p>
            <a:pPr algn="l" rtl="0">
              <a:lnSpc>
                <a:spcPts val="2100"/>
              </a:lnSpc>
            </a:pPr>
            <a:r>
              <a:rPr lang="sv" sz="1900" b="1" i="0" u="none" spc="-4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i de plasma- </a:t>
            </a:r>
          </a:p>
          <a:p>
            <a:pPr algn="l" rtl="0">
              <a:lnSpc>
                <a:spcPts val="2100"/>
              </a:lnSpc>
            </a:pPr>
            <a:r>
              <a:rPr lang="sv" sz="1900" b="1" i="0" u="none" spc="-4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celler som finns i benmärgen</a:t>
            </a:r>
            <a:r>
              <a:rPr lang="sv" sz="1400" b="0" i="0" u="none" spc="-40" baseline="0">
                <a:solidFill>
                  <a:srgbClr val="E64734"/>
                </a:solidFill>
              </a:rPr>
              <a:t>. </a:t>
            </a:r>
            <a:endParaRPr lang="sv" sz="1400" spc="-40" dirty="0">
              <a:solidFill>
                <a:srgbClr val="E64734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AE2204F-6A5E-4333-B3CA-81B0F98DCE56}"/>
              </a:ext>
            </a:extLst>
          </p:cNvPr>
          <p:cNvSpPr txBox="1"/>
          <p:nvPr/>
        </p:nvSpPr>
        <p:spPr>
          <a:xfrm>
            <a:off x="3824039" y="3514455"/>
            <a:ext cx="3002536" cy="823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sv" sz="1600" b="0" i="0" u="none" spc="-40" baseline="0" dirty="0">
                <a:solidFill>
                  <a:srgbClr val="01618B"/>
                </a:solidFill>
              </a:rPr>
              <a:t>Myelom </a:t>
            </a:r>
            <a:r>
              <a:rPr lang="sv" sz="1600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är en tumörsjukdom</a:t>
            </a:r>
            <a:r>
              <a:rPr lang="sv" sz="1600" b="0" i="0" u="none" spc="-40" baseline="0" dirty="0">
                <a:solidFill>
                  <a:srgbClr val="01618B"/>
                </a:solidFill>
              </a:rPr>
              <a:t>, vilket däremot </a:t>
            </a:r>
          </a:p>
          <a:p>
            <a:pPr algn="l" rtl="0">
              <a:lnSpc>
                <a:spcPts val="1920"/>
              </a:lnSpc>
            </a:pPr>
            <a:r>
              <a:rPr lang="sv" sz="1600" b="0" i="0" u="none" spc="-40" baseline="0" dirty="0">
                <a:solidFill>
                  <a:srgbClr val="01618B"/>
                </a:solidFill>
              </a:rPr>
              <a:t>AL-amyloidos </a:t>
            </a:r>
            <a:r>
              <a:rPr lang="sv" sz="1600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inte är</a:t>
            </a:r>
            <a:r>
              <a:rPr lang="sv" sz="1600" b="0" i="0" u="none" spc="-40" baseline="0" dirty="0">
                <a:solidFill>
                  <a:srgbClr val="01618B"/>
                </a:solidFill>
              </a:rPr>
              <a:t>.</a:t>
            </a:r>
            <a:endParaRPr lang="sv" sz="1600" spc="-40" dirty="0">
              <a:solidFill>
                <a:srgbClr val="E64734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4876372-6D0E-44A7-907E-91AF1FCB0146}"/>
              </a:ext>
            </a:extLst>
          </p:cNvPr>
          <p:cNvSpPr txBox="1"/>
          <p:nvPr/>
        </p:nvSpPr>
        <p:spPr>
          <a:xfrm>
            <a:off x="1880767" y="5368430"/>
            <a:ext cx="2057681" cy="1618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sv" sz="3000" b="1" i="0" u="none" spc="-4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12–15 %  </a:t>
            </a:r>
          </a:p>
          <a:p>
            <a:pPr algn="l" rtl="0">
              <a:lnSpc>
                <a:spcPts val="2000"/>
              </a:lnSpc>
            </a:pPr>
            <a:r>
              <a:rPr lang="sv" b="0" i="0" u="none" spc="-40" baseline="0">
                <a:solidFill>
                  <a:srgbClr val="01618B"/>
                </a:solidFill>
              </a:rPr>
              <a:t>av patienterna </a:t>
            </a:r>
            <a:br>
              <a:rPr lang="sv" spc="-40">
                <a:solidFill>
                  <a:srgbClr val="01618B"/>
                </a:solidFill>
              </a:rPr>
            </a:br>
            <a:r>
              <a:rPr lang="sv" b="0" i="0" u="none" spc="-40" baseline="0">
                <a:solidFill>
                  <a:srgbClr val="01618B"/>
                </a:solidFill>
              </a:rPr>
              <a:t>med myelom </a:t>
            </a:r>
            <a:br>
              <a:rPr lang="sv" spc="-40">
                <a:solidFill>
                  <a:srgbClr val="01618B"/>
                </a:solidFill>
              </a:rPr>
            </a:br>
            <a:r>
              <a:rPr lang="sv" b="0" i="0" u="none" spc="-40" baseline="0">
                <a:solidFill>
                  <a:srgbClr val="01618B"/>
                </a:solidFill>
              </a:rPr>
              <a:t>kan utveckla </a:t>
            </a:r>
          </a:p>
          <a:p>
            <a:pPr algn="l" rtl="0">
              <a:lnSpc>
                <a:spcPts val="2000"/>
              </a:lnSpc>
            </a:pPr>
            <a:r>
              <a:rPr lang="sv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symtomatisk </a:t>
            </a:r>
          </a:p>
          <a:p>
            <a:pPr algn="l" rtl="0">
              <a:lnSpc>
                <a:spcPts val="2000"/>
              </a:lnSpc>
            </a:pPr>
            <a:r>
              <a:rPr lang="sv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AL-amyloidos</a:t>
            </a:r>
            <a:r>
              <a:rPr lang="sv" b="0" i="0" u="none" spc="-40" baseline="0">
                <a:solidFill>
                  <a:srgbClr val="01618B"/>
                </a:solidFill>
              </a:rPr>
              <a:t>.</a:t>
            </a:r>
            <a:endParaRPr lang="sv" spc="-40" dirty="0">
              <a:solidFill>
                <a:srgbClr val="E64734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6F909AB-ECE5-45AF-AEB6-3BD706D1B41B}"/>
              </a:ext>
            </a:extLst>
          </p:cNvPr>
          <p:cNvSpPr txBox="1"/>
          <p:nvPr/>
        </p:nvSpPr>
        <p:spPr>
          <a:xfrm>
            <a:off x="3876741" y="4695547"/>
            <a:ext cx="2163562" cy="1391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sv" sz="1400" b="0" i="0" u="none" spc="-20" baseline="0">
                <a:solidFill>
                  <a:srgbClr val="01618B"/>
                </a:solidFill>
              </a:rPr>
              <a:t>Upp till </a:t>
            </a:r>
            <a:r>
              <a:rPr lang="sv" sz="3000" b="1" i="0" u="none" spc="-2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30 % </a:t>
            </a:r>
          </a:p>
          <a:p>
            <a:pPr algn="l" rtl="0">
              <a:lnSpc>
                <a:spcPts val="1680"/>
              </a:lnSpc>
            </a:pPr>
            <a:r>
              <a:rPr lang="sv" sz="1400" b="0" i="0" u="none" spc="-20" baseline="0">
                <a:solidFill>
                  <a:srgbClr val="01618B"/>
                </a:solidFill>
              </a:rPr>
              <a:t>av patienterna med en färsk myelomdiagnos kan ha </a:t>
            </a:r>
            <a:r>
              <a:rPr lang="sv" sz="1400" b="1" i="0" u="none" spc="-2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asymtomatiska avlagringar av amyloidproteiner i sina organ</a:t>
            </a:r>
            <a:r>
              <a:rPr lang="sv" sz="1400" b="1" i="0" u="none" spc="-20" baseline="0">
                <a:solidFill>
                  <a:srgbClr val="01618B"/>
                </a:solidFill>
              </a:rPr>
              <a:t>.</a:t>
            </a:r>
            <a:endParaRPr lang="sv" sz="1400" spc="-20" dirty="0">
              <a:solidFill>
                <a:srgbClr val="01618B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30DD8E5-2F4B-4005-99B7-EC06450EF0A5}"/>
              </a:ext>
            </a:extLst>
          </p:cNvPr>
          <p:cNvSpPr txBox="1"/>
          <p:nvPr/>
        </p:nvSpPr>
        <p:spPr>
          <a:xfrm>
            <a:off x="3876741" y="6610684"/>
            <a:ext cx="1755639" cy="1609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sv" sz="30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8 % </a:t>
            </a:r>
          </a:p>
          <a:p>
            <a:pPr algn="l" rtl="0">
              <a:lnSpc>
                <a:spcPts val="1680"/>
              </a:lnSpc>
            </a:pPr>
            <a:r>
              <a:rPr lang="sv" sz="1400" b="0" i="0" u="none" spc="-20" baseline="0" dirty="0">
                <a:solidFill>
                  <a:srgbClr val="01618B"/>
                </a:solidFill>
              </a:rPr>
              <a:t>av patienterna med </a:t>
            </a:r>
          </a:p>
          <a:p>
            <a:pPr algn="l" rtl="0">
              <a:lnSpc>
                <a:spcPts val="1680"/>
              </a:lnSpc>
            </a:pPr>
            <a:r>
              <a:rPr lang="sv" sz="1400" b="0" i="0" u="none" spc="-20" baseline="0" dirty="0">
                <a:solidFill>
                  <a:srgbClr val="01618B"/>
                </a:solidFill>
              </a:rPr>
              <a:t>AL-amyloidos </a:t>
            </a:r>
          </a:p>
          <a:p>
            <a:pPr algn="l" rtl="0">
              <a:lnSpc>
                <a:spcPts val="1680"/>
              </a:lnSpc>
            </a:pPr>
            <a:r>
              <a:rPr lang="sv" sz="1400" b="0" i="0" u="none" spc="-20" baseline="0" dirty="0">
                <a:solidFill>
                  <a:srgbClr val="01618B"/>
                </a:solidFill>
              </a:rPr>
              <a:t>kan också ha </a:t>
            </a:r>
          </a:p>
          <a:p>
            <a:pPr algn="l" rtl="0">
              <a:lnSpc>
                <a:spcPts val="1680"/>
              </a:lnSpc>
            </a:pPr>
            <a:r>
              <a:rPr lang="sv" sz="1400" b="0" i="0" u="none" spc="-20" baseline="0" dirty="0">
                <a:solidFill>
                  <a:srgbClr val="01618B"/>
                </a:solidFill>
              </a:rPr>
              <a:t>de karakteristiska </a:t>
            </a:r>
          </a:p>
          <a:p>
            <a:pPr algn="l" rtl="0">
              <a:lnSpc>
                <a:spcPts val="1680"/>
              </a:lnSpc>
            </a:pPr>
            <a:r>
              <a:rPr lang="sv" sz="1400" b="0" i="0" u="none" spc="-20" baseline="0" dirty="0">
                <a:solidFill>
                  <a:srgbClr val="01618B"/>
                </a:solidFill>
              </a:rPr>
              <a:t>”CRAB”-symtomen </a:t>
            </a:r>
          </a:p>
          <a:p>
            <a:pPr algn="l" rtl="0">
              <a:lnSpc>
                <a:spcPts val="1680"/>
              </a:lnSpc>
            </a:pPr>
            <a:r>
              <a:rPr lang="sv" sz="1400" b="0" i="0" u="none" spc="-20" baseline="0" dirty="0">
                <a:solidFill>
                  <a:srgbClr val="01618B"/>
                </a:solidFill>
              </a:rPr>
              <a:t>på myelom.</a:t>
            </a:r>
            <a:endParaRPr lang="sv" sz="1400" spc="-20" dirty="0">
              <a:solidFill>
                <a:srgbClr val="01618B"/>
              </a:solidFill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61CA4E4-CF02-404A-9FCB-5A04D5A98091}"/>
              </a:ext>
            </a:extLst>
          </p:cNvPr>
          <p:cNvGrpSpPr/>
          <p:nvPr/>
        </p:nvGrpSpPr>
        <p:grpSpPr>
          <a:xfrm>
            <a:off x="5504082" y="6466859"/>
            <a:ext cx="1545405" cy="397669"/>
            <a:chOff x="7264396" y="6411849"/>
            <a:chExt cx="1545405" cy="397669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912FF5D-7005-4A0F-BBF0-416AE113A60E}"/>
                </a:ext>
              </a:extLst>
            </p:cNvPr>
            <p:cNvGrpSpPr/>
            <p:nvPr/>
          </p:nvGrpSpPr>
          <p:grpSpPr>
            <a:xfrm>
              <a:off x="7264396" y="6411849"/>
              <a:ext cx="1408677" cy="397669"/>
              <a:chOff x="5504081" y="6477000"/>
              <a:chExt cx="1408677" cy="397669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B545C158-2ADA-4457-ACAE-FC82C9924241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0" tIns="0" rIns="0" bIns="0" rtlCol="0" anchor="ctr" anchorCtr="0"/>
              <a:lstStyle/>
              <a:p>
                <a:pPr algn="l" rtl="0">
                  <a:lnSpc>
                    <a:spcPts val="1000"/>
                  </a:lnSpc>
                </a:pPr>
                <a:endParaRPr lang="sv" sz="900" b="1" dirty="0">
                  <a:latin typeface="IBM Plex Sans" panose="020B0503050203000203" pitchFamily="34" charset="0"/>
                </a:endParaRP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5C98E4B8-02EE-4430-9604-28E6C6A54854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sv" sz="1400"/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75A34F31-4F45-4E66-A598-4DE7B5193F0F}"/>
                  </a:ext>
                </a:extLst>
              </p:cNvPr>
              <p:cNvSpPr txBox="1"/>
              <p:nvPr/>
            </p:nvSpPr>
            <p:spPr>
              <a:xfrm>
                <a:off x="5522705" y="6575318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sv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C</a:t>
                </a:r>
              </a:p>
            </p:txBody>
          </p:sp>
        </p:grp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8E6D4CD-2AF9-478A-815C-0CE87B8B116A}"/>
                </a:ext>
              </a:extLst>
            </p:cNvPr>
            <p:cNvSpPr txBox="1"/>
            <p:nvPr/>
          </p:nvSpPr>
          <p:spPr>
            <a:xfrm>
              <a:off x="7661374" y="6498401"/>
              <a:ext cx="1148427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" sz="900" b="1" i="0" u="none" strike="noStrike" kern="1200" cap="none" spc="-40" normalizeH="0" baseline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FÖRHÖJDA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" sz="900" b="1" i="0" u="none" strike="noStrike" kern="1200" cap="none" spc="-40" normalizeH="0" baseline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KALCIUMNIVÅER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3324E59-F31B-45B4-ADBA-5D65A91CA09D}"/>
              </a:ext>
            </a:extLst>
          </p:cNvPr>
          <p:cNvGrpSpPr/>
          <p:nvPr/>
        </p:nvGrpSpPr>
        <p:grpSpPr>
          <a:xfrm>
            <a:off x="5504082" y="6895485"/>
            <a:ext cx="1413324" cy="397669"/>
            <a:chOff x="7264396" y="6840475"/>
            <a:chExt cx="1413324" cy="397669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49DFA514-1E4F-4D8A-9A05-9DA173F1F67A}"/>
                </a:ext>
              </a:extLst>
            </p:cNvPr>
            <p:cNvGrpSpPr/>
            <p:nvPr/>
          </p:nvGrpSpPr>
          <p:grpSpPr>
            <a:xfrm>
              <a:off x="7264396" y="6840475"/>
              <a:ext cx="1408677" cy="397669"/>
              <a:chOff x="5504081" y="6477000"/>
              <a:chExt cx="1408677" cy="397669"/>
            </a:xfrm>
          </p:grpSpPr>
          <p:sp>
            <p:nvSpPr>
              <p:cNvPr id="94" name="Rectangle: Rounded Corners 93">
                <a:extLst>
                  <a:ext uri="{FF2B5EF4-FFF2-40B4-BE49-F238E27FC236}">
                    <a16:creationId xmlns:a16="http://schemas.microsoft.com/office/drawing/2014/main" id="{4F8362BC-9B10-40CF-BBD3-976C4406DA3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sv" sz="1400" dirty="0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96FFC722-A252-4220-9279-6E5879D0AEA7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sv" sz="1400"/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CAE75DD7-CAA6-4494-A7BA-7D4ACCD92106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sv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R</a:t>
                </a:r>
              </a:p>
            </p:txBody>
          </p:sp>
        </p:grp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BBCE56E-9D54-4043-BD03-037F79AD28EA}"/>
                </a:ext>
              </a:extLst>
            </p:cNvPr>
            <p:cNvSpPr txBox="1"/>
            <p:nvPr/>
          </p:nvSpPr>
          <p:spPr>
            <a:xfrm>
              <a:off x="7666022" y="6975188"/>
              <a:ext cx="1011698" cy="1282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NEDSATT NJURFUNKTION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61C7E12-A89A-4159-A868-8A4A2E078E87}"/>
              </a:ext>
            </a:extLst>
          </p:cNvPr>
          <p:cNvGrpSpPr/>
          <p:nvPr/>
        </p:nvGrpSpPr>
        <p:grpSpPr>
          <a:xfrm>
            <a:off x="5504082" y="7328874"/>
            <a:ext cx="1408677" cy="397669"/>
            <a:chOff x="7264396" y="7273864"/>
            <a:chExt cx="1408677" cy="397669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FA217802-01CA-49C1-8DBA-DFEA816B4E5D}"/>
                </a:ext>
              </a:extLst>
            </p:cNvPr>
            <p:cNvGrpSpPr/>
            <p:nvPr/>
          </p:nvGrpSpPr>
          <p:grpSpPr>
            <a:xfrm>
              <a:off x="7264396" y="7273864"/>
              <a:ext cx="1408677" cy="397669"/>
              <a:chOff x="5504081" y="6477000"/>
              <a:chExt cx="1408677" cy="397669"/>
            </a:xfrm>
          </p:grpSpPr>
          <p:sp>
            <p:nvSpPr>
              <p:cNvPr id="98" name="Rectangle: Rounded Corners 97">
                <a:extLst>
                  <a:ext uri="{FF2B5EF4-FFF2-40B4-BE49-F238E27FC236}">
                    <a16:creationId xmlns:a16="http://schemas.microsoft.com/office/drawing/2014/main" id="{6F620D64-9218-4ED2-B2F8-9FDC8B90CC2B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sv" sz="1400"/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9D2B076E-8069-4AF0-8050-B78CD2082E7A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sv" sz="1400"/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E8912F77-ED86-492B-94E9-3928CCDA0AFB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sv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A</a:t>
                </a:r>
              </a:p>
            </p:txBody>
          </p:sp>
        </p:grp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5E7247D-0DF9-4EA2-8B34-59209808E59F}"/>
                </a:ext>
              </a:extLst>
            </p:cNvPr>
            <p:cNvSpPr txBox="1"/>
            <p:nvPr/>
          </p:nvSpPr>
          <p:spPr>
            <a:xfrm>
              <a:off x="7661375" y="7422951"/>
              <a:ext cx="1011698" cy="1282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ANEMI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29C842D-05F3-47FE-ADC5-84A259116128}"/>
              </a:ext>
            </a:extLst>
          </p:cNvPr>
          <p:cNvGrpSpPr/>
          <p:nvPr/>
        </p:nvGrpSpPr>
        <p:grpSpPr>
          <a:xfrm>
            <a:off x="5504082" y="7767024"/>
            <a:ext cx="1408677" cy="397669"/>
            <a:chOff x="7264396" y="7712014"/>
            <a:chExt cx="1408677" cy="397669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B945D247-4100-438E-8B78-E9E228E7C67E}"/>
                </a:ext>
              </a:extLst>
            </p:cNvPr>
            <p:cNvGrpSpPr/>
            <p:nvPr/>
          </p:nvGrpSpPr>
          <p:grpSpPr>
            <a:xfrm>
              <a:off x="7264396" y="7712014"/>
              <a:ext cx="1408677" cy="397669"/>
              <a:chOff x="5504081" y="6477000"/>
              <a:chExt cx="1408677" cy="397669"/>
            </a:xfrm>
          </p:grpSpPr>
          <p:sp>
            <p:nvSpPr>
              <p:cNvPr id="102" name="Rectangle: Rounded Corners 101">
                <a:extLst>
                  <a:ext uri="{FF2B5EF4-FFF2-40B4-BE49-F238E27FC236}">
                    <a16:creationId xmlns:a16="http://schemas.microsoft.com/office/drawing/2014/main" id="{B916F148-8994-410D-B2FF-DD37930FA35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sv" sz="1400" dirty="0"/>
              </a:p>
            </p:txBody>
          </p: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C7F466F9-B83A-40D4-97AE-15075B81953D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sv" sz="1400"/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84E08ACC-AE7A-471D-A14B-12B759BF6749}"/>
                  </a:ext>
                </a:extLst>
              </p:cNvPr>
              <p:cNvSpPr txBox="1"/>
              <p:nvPr/>
            </p:nvSpPr>
            <p:spPr>
              <a:xfrm>
                <a:off x="5522705" y="6565792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sv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B</a:t>
                </a:r>
              </a:p>
            </p:txBody>
          </p:sp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3BE99F3-84D2-485A-AAED-6EC3E3639950}"/>
                </a:ext>
              </a:extLst>
            </p:cNvPr>
            <p:cNvSpPr txBox="1"/>
            <p:nvPr/>
          </p:nvSpPr>
          <p:spPr>
            <a:xfrm>
              <a:off x="7661375" y="7800763"/>
              <a:ext cx="1011698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SMÄRTA/SKADOR 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I SKELETTET</a:t>
              </a:r>
            </a:p>
          </p:txBody>
        </p:sp>
      </p:grpSp>
      <p:sp>
        <p:nvSpPr>
          <p:cNvPr id="115" name="TextBox 114">
            <a:extLst>
              <a:ext uri="{FF2B5EF4-FFF2-40B4-BE49-F238E27FC236}">
                <a16:creationId xmlns:a16="http://schemas.microsoft.com/office/drawing/2014/main" id="{1AA75577-7734-4CFE-9FC6-EFAF67A35F6D}"/>
              </a:ext>
            </a:extLst>
          </p:cNvPr>
          <p:cNvSpPr txBox="1"/>
          <p:nvPr/>
        </p:nvSpPr>
        <p:spPr>
          <a:xfrm>
            <a:off x="438928" y="9485484"/>
            <a:ext cx="33573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sv" b="0" i="0" u="none" spc="-20" baseline="0" dirty="0">
                <a:solidFill>
                  <a:srgbClr val="01618B"/>
                </a:solidFill>
              </a:rPr>
              <a:t>Myelom och AL-amyloidos </a:t>
            </a:r>
          </a:p>
          <a:p>
            <a:pPr algn="l" rtl="0"/>
            <a:r>
              <a:rPr lang="sv" b="0" i="0" u="none" spc="-20" baseline="0" dirty="0">
                <a:solidFill>
                  <a:srgbClr val="01618B"/>
                </a:solidFill>
              </a:rPr>
              <a:t>behandlas ofta </a:t>
            </a:r>
            <a:r>
              <a:rPr lang="sv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på samma sätt</a:t>
            </a:r>
            <a:r>
              <a:rPr lang="sv" b="0" i="0" u="none" spc="-20" baseline="0" dirty="0">
                <a:solidFill>
                  <a:srgbClr val="01618B"/>
                </a:solidFill>
              </a:rPr>
              <a:t>.</a:t>
            </a:r>
            <a:endParaRPr lang="sv" spc="-20" dirty="0">
              <a:solidFill>
                <a:srgbClr val="0161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111</Words>
  <Application>Microsoft Office PowerPoint</Application>
  <PresentationFormat>Benutzerdefiniert</PresentationFormat>
  <Paragraphs>42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IBM Plex Sans Light</vt:lpstr>
      <vt:lpstr>Arial</vt:lpstr>
      <vt:lpstr>IBM Plex Sans Condensed SemiBol</vt:lpstr>
      <vt:lpstr>IBM Plex Sans</vt:lpstr>
      <vt:lpstr>Office Theme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Lucia Garcia</cp:lastModifiedBy>
  <cp:revision>21</cp:revision>
  <dcterms:created xsi:type="dcterms:W3CDTF">2021-10-21T09:19:19Z</dcterms:created>
  <dcterms:modified xsi:type="dcterms:W3CDTF">2021-11-04T11:44:17Z</dcterms:modified>
</cp:coreProperties>
</file>