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  <p:boldItalic r:id="rId6"/>
    </p:embeddedFont>
    <p:embeddedFont>
      <p:font typeface="IBM Plex Sans Condensed SemiBol" panose="020B0604020202020204" charset="0"/>
      <p:bold r:id="rId7"/>
    </p:embeddedFont>
    <p:embeddedFont>
      <p:font typeface="IBM Plex Sans Light" panose="020B0403050203000203" pitchFamily="34" charset="0"/>
      <p:regular r:id="rId8"/>
    </p:embeddedFont>
  </p:embeddedFontLst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l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l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AMILOIDOZA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l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IN MIELOM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s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l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RAK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l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sl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 AMILOIDOZA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sl" sz="1400" b="0" i="0" u="none" spc="-40" baseline="0">
                <a:solidFill>
                  <a:srgbClr val="01618B"/>
                </a:solidFill>
              </a:rPr>
              <a:t>AL amiloidoza </a:t>
            </a:r>
          </a:p>
          <a:p>
            <a:pPr algn="l" rtl="0">
              <a:lnSpc>
                <a:spcPts val="1600"/>
              </a:lnSpc>
            </a:pPr>
            <a:r>
              <a:rPr lang="sl" sz="1400" b="0" i="0" u="none" spc="-40" baseline="0">
                <a:solidFill>
                  <a:srgbClr val="01618B"/>
                </a:solidFill>
              </a:rPr>
              <a:t>in mielom, </a:t>
            </a:r>
          </a:p>
          <a:p>
            <a:pPr algn="l" rtl="0">
              <a:lnSpc>
                <a:spcPts val="1600"/>
              </a:lnSpc>
            </a:pPr>
            <a:r>
              <a:rPr lang="sl" sz="1400" b="0" i="0" u="none" spc="-40" baseline="0">
                <a:solidFill>
                  <a:srgbClr val="01618B"/>
                </a:solidFill>
              </a:rPr>
              <a:t>oba kot rezultat</a:t>
            </a:r>
          </a:p>
          <a:p>
            <a:pPr algn="l" rtl="0">
              <a:lnSpc>
                <a:spcPts val="2100"/>
              </a:lnSpc>
            </a:pPr>
            <a:r>
              <a:rPr lang="s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nepravilnosti </a:t>
            </a:r>
          </a:p>
          <a:p>
            <a:pPr algn="l" rtl="0">
              <a:lnSpc>
                <a:spcPts val="2100"/>
              </a:lnSpc>
            </a:pPr>
            <a:r>
              <a:rPr lang="s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plazmatk, </a:t>
            </a:r>
          </a:p>
          <a:p>
            <a:pPr algn="l" rtl="0">
              <a:lnSpc>
                <a:spcPts val="2100"/>
              </a:lnSpc>
            </a:pPr>
            <a:r>
              <a:rPr lang="sl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najdenih v kostnem mozgu</a:t>
            </a:r>
            <a:r>
              <a:rPr lang="sl" sz="1400" b="0" i="0" u="none" spc="-40" baseline="0">
                <a:solidFill>
                  <a:srgbClr val="E64734"/>
                </a:solidFill>
              </a:rPr>
              <a:t>. </a:t>
            </a:r>
            <a:endParaRPr lang="sl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l" sz="1600" b="0" i="0" u="none" spc="-40" baseline="0">
                <a:solidFill>
                  <a:srgbClr val="01618B"/>
                </a:solidFill>
              </a:rPr>
              <a:t>Mielom </a:t>
            </a:r>
            <a:r>
              <a:rPr lang="sl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 vrsta raka</a:t>
            </a:r>
            <a:r>
              <a:rPr lang="sl" sz="1600" b="0" i="0" u="none" spc="-40" baseline="0">
                <a:solidFill>
                  <a:srgbClr val="01618B"/>
                </a:solidFill>
              </a:rPr>
              <a:t>, medtem </a:t>
            </a:r>
          </a:p>
          <a:p>
            <a:pPr algn="l" rtl="0">
              <a:lnSpc>
                <a:spcPts val="1920"/>
              </a:lnSpc>
            </a:pPr>
            <a:r>
              <a:rPr lang="sl" sz="1600" b="0" i="0" u="none" spc="-40" baseline="0">
                <a:solidFill>
                  <a:srgbClr val="01618B"/>
                </a:solidFill>
              </a:rPr>
              <a:t>ko AL amiloidoza </a:t>
            </a:r>
            <a:r>
              <a:rPr lang="sl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ni</a:t>
            </a:r>
            <a:r>
              <a:rPr lang="sl" sz="1600" b="0" i="0" u="none" spc="-40" baseline="0">
                <a:solidFill>
                  <a:srgbClr val="01618B"/>
                </a:solidFill>
              </a:rPr>
              <a:t>.</a:t>
            </a:r>
            <a:endParaRPr lang="sl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l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12–15 %  </a:t>
            </a:r>
          </a:p>
          <a:p>
            <a:pPr algn="l" rtl="0">
              <a:lnSpc>
                <a:spcPts val="2000"/>
              </a:lnSpc>
            </a:pPr>
            <a:r>
              <a:rPr lang="sl" b="0" i="0" u="none" spc="-40" baseline="0">
                <a:solidFill>
                  <a:srgbClr val="01618B"/>
                </a:solidFill>
              </a:rPr>
              <a:t>bolnikov </a:t>
            </a:r>
            <a:br>
              <a:rPr lang="sl" spc="-40">
                <a:solidFill>
                  <a:srgbClr val="01618B"/>
                </a:solidFill>
              </a:rPr>
            </a:br>
            <a:r>
              <a:rPr lang="sl" b="0" i="0" u="none" spc="-40" baseline="0">
                <a:solidFill>
                  <a:srgbClr val="01618B"/>
                </a:solidFill>
              </a:rPr>
              <a:t>z mielomom </a:t>
            </a:r>
            <a:br>
              <a:rPr lang="sl" spc="-40">
                <a:solidFill>
                  <a:srgbClr val="01618B"/>
                </a:solidFill>
              </a:rPr>
            </a:br>
            <a:r>
              <a:rPr lang="sl" b="0" i="0" u="none" spc="-40" baseline="0">
                <a:solidFill>
                  <a:srgbClr val="01618B"/>
                </a:solidFill>
              </a:rPr>
              <a:t>lahko razvije </a:t>
            </a:r>
          </a:p>
          <a:p>
            <a:pPr algn="l" rtl="0">
              <a:lnSpc>
                <a:spcPts val="2000"/>
              </a:lnSpc>
            </a:pPr>
            <a:r>
              <a:rPr lang="s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simptomatsko </a:t>
            </a:r>
          </a:p>
          <a:p>
            <a:pPr algn="l" rtl="0">
              <a:lnSpc>
                <a:spcPts val="2000"/>
              </a:lnSpc>
            </a:pPr>
            <a:r>
              <a:rPr lang="sl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 amiloidozo</a:t>
            </a:r>
            <a:r>
              <a:rPr lang="sl" b="0" i="0" u="none" spc="-40" baseline="0">
                <a:solidFill>
                  <a:srgbClr val="01618B"/>
                </a:solidFill>
              </a:rPr>
              <a:t>.</a:t>
            </a:r>
            <a:endParaRPr lang="sl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l" sz="1400" b="0" i="0" u="none" spc="-20" baseline="0">
                <a:solidFill>
                  <a:srgbClr val="01618B"/>
                </a:solidFill>
              </a:rPr>
              <a:t>Pri največ </a:t>
            </a:r>
            <a:r>
              <a:rPr lang="sl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>
                <a:solidFill>
                  <a:srgbClr val="01618B"/>
                </a:solidFill>
              </a:rPr>
              <a:t>bolnikih z novo diagnozo mieloma se lahko pojavijo </a:t>
            </a:r>
            <a:r>
              <a:rPr lang="sl" sz="1400" b="0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asimptomatska nalaganja amiloidnih beljakovin v njihovih organih</a:t>
            </a:r>
            <a:r>
              <a:rPr lang="sl" sz="1400" b="1" i="0" u="none" spc="-20" baseline="0">
                <a:solidFill>
                  <a:srgbClr val="01618B"/>
                </a:solidFill>
              </a:rPr>
              <a:t>.</a:t>
            </a:r>
            <a:endParaRPr lang="sl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50719" y="6467068"/>
            <a:ext cx="1833754" cy="1827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l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8 %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bolnikov z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AL amiloidozo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lahko ima tudi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značilne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»RAKASTE« simptome </a:t>
            </a:r>
          </a:p>
          <a:p>
            <a:pPr algn="l" rtl="0">
              <a:lnSpc>
                <a:spcPts val="1680"/>
              </a:lnSpc>
            </a:pPr>
            <a:r>
              <a:rPr lang="sl" sz="1400" b="0" i="0" u="none" spc="-20" baseline="0" dirty="0">
                <a:solidFill>
                  <a:srgbClr val="01618B"/>
                </a:solidFill>
              </a:rPr>
              <a:t>mieloma.</a:t>
            </a:r>
            <a:endParaRPr lang="sl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sl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RAVNI KALCIJA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POVIŠANE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LEDVIČNA ODPOVED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ANEMIJA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l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l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BOLEČINE/LEZIJE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l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V KOSTEH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27421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l" b="0" i="0" u="none" spc="-20" baseline="0" dirty="0">
                <a:solidFill>
                  <a:srgbClr val="01618B"/>
                </a:solidFill>
              </a:rPr>
              <a:t>Večina načinov </a:t>
            </a:r>
            <a:r>
              <a:rPr lang="sl" b="0" i="0" u="none" spc="-20" baseline="0">
                <a:solidFill>
                  <a:srgbClr val="01618B"/>
                </a:solidFill>
              </a:rPr>
              <a:t>zdravljenja mieloma </a:t>
            </a:r>
            <a:r>
              <a:rPr lang="sl" b="0" i="0" u="none" spc="-20" baseline="0" dirty="0">
                <a:solidFill>
                  <a:srgbClr val="01618B"/>
                </a:solidFill>
              </a:rPr>
              <a:t>in AL amiloidoze </a:t>
            </a:r>
            <a:r>
              <a:rPr lang="sl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je enakih</a:t>
            </a:r>
            <a:r>
              <a:rPr lang="sl" b="0" i="0" u="none" spc="-20" baseline="0" dirty="0">
                <a:solidFill>
                  <a:srgbClr val="01618B"/>
                </a:solidFill>
              </a:rPr>
              <a:t>.</a:t>
            </a:r>
            <a:endParaRPr lang="sl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113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Arial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21</cp:revision>
  <dcterms:created xsi:type="dcterms:W3CDTF">2021-10-21T09:19:19Z</dcterms:created>
  <dcterms:modified xsi:type="dcterms:W3CDTF">2021-11-05T13:25:59Z</dcterms:modified>
</cp:coreProperties>
</file>