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>
        <p:scale>
          <a:sx n="75" d="100"/>
          <a:sy n="75" d="100"/>
        </p:scale>
        <p:origin x="341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ru-Ru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ru-Ru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ru-Ru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ru-Ru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u-Ru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AL-АМИЛОИДОЗ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u-Ru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И МИЕЛОМА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906470" cy="868939"/>
            <a:chOff x="4026138" y="2482052"/>
            <a:chExt cx="906470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1"/>
              <a:ext cx="838756" cy="237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ru-Ru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МИЕЛОМА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РАК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AL-АМИЛОИДОЗ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55286" y="2703705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ru-Ru" sz="1400" b="0" i="0" u="none" spc="-40" baseline="0" dirty="0">
                <a:solidFill>
                  <a:srgbClr val="01618B"/>
                </a:solidFill>
              </a:rPr>
              <a:t>AL-амилоидоз </a:t>
            </a:r>
          </a:p>
          <a:p>
            <a:pPr algn="l" rtl="0">
              <a:lnSpc>
                <a:spcPts val="1600"/>
              </a:lnSpc>
            </a:pPr>
            <a:r>
              <a:rPr lang="ru-Ru" sz="1400" b="0" i="0" u="none" spc="-40" baseline="0" dirty="0">
                <a:solidFill>
                  <a:srgbClr val="01618B"/>
                </a:solidFill>
              </a:rPr>
              <a:t>и миелома </a:t>
            </a:r>
          </a:p>
          <a:p>
            <a:pPr algn="l" rtl="0">
              <a:lnSpc>
                <a:spcPts val="1600"/>
              </a:lnSpc>
            </a:pPr>
            <a:r>
              <a:rPr lang="ru-Ru" sz="1400" b="0" i="0" u="none" spc="-40" baseline="0" dirty="0">
                <a:solidFill>
                  <a:srgbClr val="01618B"/>
                </a:solidFill>
              </a:rPr>
              <a:t>возникают в результате</a:t>
            </a:r>
          </a:p>
          <a:p>
            <a:pPr algn="l" rtl="0">
              <a:lnSpc>
                <a:spcPts val="2100"/>
              </a:lnSpc>
            </a:pPr>
            <a:r>
              <a:rPr lang="ru-Ru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аномалий </a:t>
            </a:r>
          </a:p>
          <a:p>
            <a:pPr algn="l" rtl="0">
              <a:lnSpc>
                <a:spcPts val="2100"/>
              </a:lnSpc>
            </a:pPr>
            <a:r>
              <a:rPr lang="ru-Ru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плазматических </a:t>
            </a:r>
          </a:p>
          <a:p>
            <a:pPr algn="l" rtl="0">
              <a:lnSpc>
                <a:spcPts val="2100"/>
              </a:lnSpc>
            </a:pPr>
            <a:r>
              <a:rPr lang="ru-Ru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клеток, содержащихся в костном мозге</a:t>
            </a:r>
            <a:r>
              <a:rPr lang="ru-Ru" sz="1400" b="0" i="0" u="none" spc="-40" baseline="0" dirty="0">
                <a:solidFill>
                  <a:srgbClr val="E64734"/>
                </a:solidFill>
              </a:rPr>
              <a:t>. </a:t>
            </a:r>
            <a:endParaRPr lang="ru-Ru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ru-Ru" sz="1600" b="0" i="0" u="none" spc="-40" baseline="0">
                <a:solidFill>
                  <a:srgbClr val="01618B"/>
                </a:solidFill>
              </a:rPr>
              <a:t>Миелома — </a:t>
            </a:r>
            <a:r>
              <a:rPr lang="ru-Ru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это рак</a:t>
            </a:r>
            <a:r>
              <a:rPr lang="ru-Ru" sz="1600" b="0" i="0" u="none" spc="-40" baseline="0">
                <a:solidFill>
                  <a:srgbClr val="01618B"/>
                </a:solidFill>
              </a:rPr>
              <a:t>, а </a:t>
            </a:r>
          </a:p>
          <a:p>
            <a:pPr algn="l" rtl="0">
              <a:lnSpc>
                <a:spcPts val="1920"/>
              </a:lnSpc>
            </a:pPr>
            <a:r>
              <a:rPr lang="ru-Ru" sz="1600" b="0" i="0" u="none" spc="-40" baseline="0">
                <a:solidFill>
                  <a:srgbClr val="01618B"/>
                </a:solidFill>
              </a:rPr>
              <a:t>AL-амилоидоз — </a:t>
            </a:r>
            <a:r>
              <a:rPr lang="ru-Ru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нет</a:t>
            </a:r>
            <a:r>
              <a:rPr lang="ru-Ru" sz="1600" b="0" i="0" u="none" spc="-40" baseline="0">
                <a:solidFill>
                  <a:srgbClr val="01618B"/>
                </a:solidFill>
              </a:rPr>
              <a:t>.</a:t>
            </a:r>
            <a:endParaRPr lang="ru-Ru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571741" y="5547940"/>
            <a:ext cx="2256127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ru-Ru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У 12–15 %  </a:t>
            </a:r>
          </a:p>
          <a:p>
            <a:pPr algn="l" rtl="0">
              <a:lnSpc>
                <a:spcPts val="2000"/>
              </a:lnSpc>
            </a:pPr>
            <a:r>
              <a:rPr lang="ru-Ru" b="0" i="0" u="none" spc="-40" baseline="0" dirty="0">
                <a:solidFill>
                  <a:srgbClr val="01618B"/>
                </a:solidFill>
              </a:rPr>
              <a:t>пациентов </a:t>
            </a:r>
            <a:br>
              <a:rPr lang="ru-Ru" spc="-40" dirty="0">
                <a:solidFill>
                  <a:srgbClr val="01618B"/>
                </a:solidFill>
              </a:rPr>
            </a:br>
            <a:r>
              <a:rPr lang="ru-Ru" b="0" i="0" u="none" spc="-40" baseline="0" dirty="0">
                <a:solidFill>
                  <a:srgbClr val="01618B"/>
                </a:solidFill>
              </a:rPr>
              <a:t>с миеломой </a:t>
            </a:r>
            <a:br>
              <a:rPr lang="ru-Ru" spc="-40" dirty="0">
                <a:solidFill>
                  <a:srgbClr val="01618B"/>
                </a:solidFill>
              </a:rPr>
            </a:br>
            <a:r>
              <a:rPr lang="ru-Ru" b="0" i="0" u="none" spc="-40" baseline="0" dirty="0">
                <a:solidFill>
                  <a:srgbClr val="01618B"/>
                </a:solidFill>
              </a:rPr>
              <a:t>развивается </a:t>
            </a:r>
          </a:p>
          <a:p>
            <a:pPr algn="l" rtl="0">
              <a:lnSpc>
                <a:spcPts val="2000"/>
              </a:lnSpc>
            </a:pPr>
            <a:r>
              <a:rPr lang="ru-Ru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симптоматический </a:t>
            </a:r>
          </a:p>
          <a:p>
            <a:pPr algn="l" rtl="0">
              <a:lnSpc>
                <a:spcPts val="2000"/>
              </a:lnSpc>
            </a:pPr>
            <a:r>
              <a:rPr lang="ru-Ru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AL-амилоидоз</a:t>
            </a:r>
            <a:r>
              <a:rPr lang="ru-Ru" b="0" i="0" u="none" spc="-40" baseline="0" dirty="0">
                <a:solidFill>
                  <a:srgbClr val="01618B"/>
                </a:solidFill>
              </a:rPr>
              <a:t>.</a:t>
            </a:r>
            <a:endParaRPr lang="ru-Ru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93382" y="4508913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ru-Ru" sz="1400" b="0" i="0" u="none" spc="-20" baseline="0" dirty="0">
                <a:solidFill>
                  <a:srgbClr val="01618B"/>
                </a:solidFill>
              </a:rPr>
              <a:t>У </a:t>
            </a:r>
            <a:r>
              <a:rPr lang="ru-Ru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30 % </a:t>
            </a:r>
          </a:p>
          <a:p>
            <a:pPr algn="l" rtl="0">
              <a:lnSpc>
                <a:spcPts val="1680"/>
              </a:lnSpc>
            </a:pPr>
            <a:r>
              <a:rPr lang="ru-Ru" sz="1400" b="0" i="0" u="none" spc="-20" baseline="0" dirty="0">
                <a:solidFill>
                  <a:srgbClr val="01618B"/>
                </a:solidFill>
              </a:rPr>
              <a:t>пациентов с впервые диагностированной миеломой наблюдается </a:t>
            </a:r>
            <a:r>
              <a:rPr lang="ru-Ru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бессимптомное отложение амилоидных белков в органах</a:t>
            </a:r>
            <a:r>
              <a:rPr lang="ru-Ru" sz="1400" b="1" i="0" u="none" spc="-20" baseline="0" dirty="0">
                <a:solidFill>
                  <a:srgbClr val="01618B"/>
                </a:solidFill>
              </a:rPr>
              <a:t>.</a:t>
            </a:r>
            <a:endParaRPr lang="ru-Ru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76741" y="6610684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ru-Ru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У 8 % </a:t>
            </a:r>
          </a:p>
          <a:p>
            <a:pPr algn="l" rtl="0">
              <a:lnSpc>
                <a:spcPts val="1680"/>
              </a:lnSpc>
            </a:pPr>
            <a:r>
              <a:rPr lang="ru-Ru" sz="1400" b="0" i="0" u="none" spc="-20" baseline="0">
                <a:solidFill>
                  <a:srgbClr val="01618B"/>
                </a:solidFill>
              </a:rPr>
              <a:t>пациентов с </a:t>
            </a:r>
          </a:p>
          <a:p>
            <a:pPr algn="l" rtl="0">
              <a:lnSpc>
                <a:spcPts val="1680"/>
              </a:lnSpc>
            </a:pPr>
            <a:r>
              <a:rPr lang="ru-Ru" sz="1400" b="0" i="0" u="none" spc="-20" baseline="0">
                <a:solidFill>
                  <a:srgbClr val="01618B"/>
                </a:solidFill>
              </a:rPr>
              <a:t>AL-амилоидозом </a:t>
            </a:r>
          </a:p>
          <a:p>
            <a:pPr algn="l" rtl="0">
              <a:lnSpc>
                <a:spcPts val="1680"/>
              </a:lnSpc>
            </a:pPr>
            <a:r>
              <a:rPr lang="ru-Ru" sz="1400" b="0" i="0" u="none" spc="-20" baseline="0">
                <a:solidFill>
                  <a:srgbClr val="01618B"/>
                </a:solidFill>
              </a:rPr>
              <a:t>наблюдаются </a:t>
            </a:r>
          </a:p>
          <a:p>
            <a:pPr algn="l" rtl="0">
              <a:lnSpc>
                <a:spcPts val="1680"/>
              </a:lnSpc>
            </a:pPr>
            <a:r>
              <a:rPr lang="ru-Ru" sz="1400" b="0" i="0" u="none" spc="-20" baseline="0">
                <a:solidFill>
                  <a:srgbClr val="01618B"/>
                </a:solidFill>
              </a:rPr>
              <a:t>характерные </a:t>
            </a:r>
          </a:p>
          <a:p>
            <a:pPr algn="l" rtl="0">
              <a:lnSpc>
                <a:spcPts val="1680"/>
              </a:lnSpc>
            </a:pPr>
            <a:r>
              <a:rPr lang="ru-Ru" sz="1400" b="0" i="0" u="none" spc="-20" baseline="0">
                <a:solidFill>
                  <a:srgbClr val="01618B"/>
                </a:solidFill>
              </a:rPr>
              <a:t>симптомы рака </a:t>
            </a:r>
          </a:p>
          <a:p>
            <a:pPr algn="l" rtl="0">
              <a:lnSpc>
                <a:spcPts val="1680"/>
              </a:lnSpc>
            </a:pPr>
            <a:r>
              <a:rPr lang="ru-Ru" sz="1400" b="0" i="0" u="none" spc="-20" baseline="0">
                <a:solidFill>
                  <a:srgbClr val="01618B"/>
                </a:solidFill>
              </a:rPr>
              <a:t>при миеломе.</a:t>
            </a:r>
            <a:endParaRPr lang="ru-Ru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ru-Ru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u-Ru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ru-Ru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Р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ВЫСОКИЙ УРОВЕНЬ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КАЛЬЦИЯ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08677" cy="397669"/>
            <a:chOff x="7264396" y="6840475"/>
            <a:chExt cx="1408677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u-Ru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u-Ru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ru-Ru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А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18550"/>
              <a:ext cx="988503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lvl="0">
                <a:lnSpc>
                  <a:spcPts val="1000"/>
                </a:lnSpc>
                <a:defRPr/>
              </a:pPr>
              <a:r>
                <a:rPr lang="ru-Ru" sz="900" b="1" spc="-40" dirty="0">
                  <a:solidFill>
                    <a:prstClr val="white"/>
                  </a:solidFill>
                  <a:latin typeface="IBM Plex Sans" panose="020B0503050203000203" pitchFamily="34" charset="0"/>
                </a:rPr>
                <a:t>ПОЧЕЧНЕДОСТАТОЧНОСТЬНАЯ</a:t>
              </a:r>
              <a:endParaRPr kumimoji="0" lang="ru-Ru" sz="900" b="1" i="0" u="none" strike="noStrike" kern="1200" cap="none" spc="-4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u-Ru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u-Ru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ru-Ru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К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АНЕМИЯ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u-Ru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ru-Ru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ru-Ru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 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ПОРАЖЕНИЕ КОСТЕЙ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БОЛИ В КОСТЯХ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u-Ru" b="0" i="0" u="none" spc="-20" baseline="0">
                <a:solidFill>
                  <a:srgbClr val="01618B"/>
                </a:solidFill>
              </a:rPr>
              <a:t>Методы лечения </a:t>
            </a:r>
          </a:p>
          <a:p>
            <a:pPr algn="l" rtl="0"/>
            <a:r>
              <a:rPr lang="ru-Ru" b="0" i="0" u="none" spc="-20" baseline="0">
                <a:solidFill>
                  <a:srgbClr val="01618B"/>
                </a:solidFill>
              </a:rPr>
              <a:t>миеломы и AL-амилоидоза </a:t>
            </a:r>
            <a:r>
              <a:rPr lang="ru-Ru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во многом схожи</a:t>
            </a:r>
            <a:r>
              <a:rPr lang="ru-Ru" b="0" i="0" u="none" spc="-20" baseline="0">
                <a:solidFill>
                  <a:srgbClr val="01618B"/>
                </a:solidFill>
              </a:rPr>
              <a:t>.</a:t>
            </a:r>
            <a:endParaRPr lang="ru-Ru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99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Condensed SemiBol</vt:lpstr>
      <vt:lpstr>IBM Plex Sans</vt:lpstr>
      <vt:lpstr>Arial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2021-11-05T11:37:02Z</dcterms:modified>
</cp:coreProperties>
</file>