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pt-pt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pt-pt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pt-pt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pt-pt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t-pt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AMILOIDOSE AL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t-pt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&amp; MIELOMA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pt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pt-pt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pt-pt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CANCRO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6" y="2479485"/>
            <a:ext cx="1020154" cy="868939"/>
            <a:chOff x="5892606" y="2479485"/>
            <a:chExt cx="1020154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pt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6" y="2703705"/>
              <a:ext cx="102015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pt-pt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AMILOIDOSE DO TIPO AL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pt-pt" sz="1400" b="0" i="0" u="none" spc="-40" baseline="0">
                <a:solidFill>
                  <a:srgbClr val="01618B"/>
                </a:solidFill>
              </a:rPr>
              <a:t>A amiloidose AL </a:t>
            </a:r>
          </a:p>
          <a:p>
            <a:pPr algn="l" rtl="0">
              <a:lnSpc>
                <a:spcPts val="1600"/>
              </a:lnSpc>
            </a:pPr>
            <a:r>
              <a:rPr lang="pt-pt" sz="1400" b="0" i="0" u="none" spc="-40" baseline="0">
                <a:solidFill>
                  <a:srgbClr val="01618B"/>
                </a:solidFill>
              </a:rPr>
              <a:t>e o mieloma </a:t>
            </a:r>
          </a:p>
          <a:p>
            <a:pPr algn="l" rtl="0">
              <a:lnSpc>
                <a:spcPts val="1600"/>
              </a:lnSpc>
            </a:pPr>
            <a:r>
              <a:rPr lang="pt-pt" sz="1400" b="0" i="0" u="none" spc="-40" baseline="0">
                <a:solidFill>
                  <a:srgbClr val="01618B"/>
                </a:solidFill>
              </a:rPr>
              <a:t>resultam de uma</a:t>
            </a:r>
          </a:p>
          <a:p>
            <a:pPr algn="l" rtl="0">
              <a:lnSpc>
                <a:spcPts val="2100"/>
              </a:lnSpc>
            </a:pPr>
            <a:r>
              <a:rPr lang="pt-p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disfunção </a:t>
            </a:r>
          </a:p>
          <a:p>
            <a:pPr algn="l" rtl="0">
              <a:lnSpc>
                <a:spcPts val="2100"/>
              </a:lnSpc>
            </a:pPr>
            <a:r>
              <a:rPr lang="pt-p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dos plasmócitos </a:t>
            </a:r>
          </a:p>
          <a:p>
            <a:pPr algn="l" rtl="0">
              <a:lnSpc>
                <a:spcPts val="2100"/>
              </a:lnSpc>
            </a:pPr>
            <a:r>
              <a:rPr lang="pt-pt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produzidos na medula óssea</a:t>
            </a:r>
            <a:r>
              <a:rPr lang="pt-pt" sz="1400" b="0" i="0" u="none" spc="-40" baseline="0">
                <a:solidFill>
                  <a:srgbClr val="E64734"/>
                </a:solidFill>
              </a:rPr>
              <a:t>. </a:t>
            </a:r>
            <a:endParaRPr lang="pt-pt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2925958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pt-pt" sz="1600" b="0" i="0" u="none" spc="-40" baseline="0" dirty="0">
                <a:solidFill>
                  <a:srgbClr val="01618B"/>
                </a:solidFill>
              </a:rPr>
              <a:t>O mieloma </a:t>
            </a:r>
            <a:r>
              <a:rPr lang="pt-pt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é um tipo de cancro</a:t>
            </a:r>
            <a:r>
              <a:rPr lang="pt-pt" sz="1600" b="0" i="0" u="none" spc="-40" baseline="0" dirty="0">
                <a:solidFill>
                  <a:srgbClr val="01618B"/>
                </a:solidFill>
              </a:rPr>
              <a:t> e a amiloidose AL </a:t>
            </a:r>
            <a:r>
              <a:rPr lang="pt-pt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não</a:t>
            </a:r>
            <a:r>
              <a:rPr lang="pt-pt" sz="1600" b="0" i="0" u="none" spc="-40" baseline="0" dirty="0">
                <a:solidFill>
                  <a:srgbClr val="01618B"/>
                </a:solidFill>
              </a:rPr>
              <a:t>.</a:t>
            </a:r>
            <a:endParaRPr lang="pt-pt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pt-pt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pt-pt" b="0" i="0" u="none" spc="-40" baseline="0">
                <a:solidFill>
                  <a:srgbClr val="01618B"/>
                </a:solidFill>
              </a:rPr>
              <a:t>dos pacientes </a:t>
            </a:r>
            <a:br>
              <a:rPr lang="pt-pt" spc="-40">
                <a:solidFill>
                  <a:srgbClr val="01618B"/>
                </a:solidFill>
              </a:rPr>
            </a:br>
            <a:r>
              <a:rPr lang="pt-pt" b="0" i="0" u="none" spc="-40" baseline="0">
                <a:solidFill>
                  <a:srgbClr val="01618B"/>
                </a:solidFill>
              </a:rPr>
              <a:t>com mieloma </a:t>
            </a:r>
            <a:br>
              <a:rPr lang="pt-pt" spc="-40">
                <a:solidFill>
                  <a:srgbClr val="01618B"/>
                </a:solidFill>
              </a:rPr>
            </a:br>
            <a:r>
              <a:rPr lang="pt-pt" b="0" i="0" u="none" spc="-40" baseline="0">
                <a:solidFill>
                  <a:srgbClr val="01618B"/>
                </a:solidFill>
              </a:rPr>
              <a:t>podem desenvolver </a:t>
            </a:r>
          </a:p>
          <a:p>
            <a:pPr algn="l" rtl="0">
              <a:lnSpc>
                <a:spcPts val="2000"/>
              </a:lnSpc>
            </a:pPr>
            <a:r>
              <a:rPr lang="pt-pt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amiloidose </a:t>
            </a:r>
          </a:p>
          <a:p>
            <a:pPr algn="l" rtl="0">
              <a:lnSpc>
                <a:spcPts val="2000"/>
              </a:lnSpc>
            </a:pPr>
            <a:r>
              <a:rPr lang="pt-pt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sintomática</a:t>
            </a:r>
            <a:r>
              <a:rPr lang="pt-pt" b="0" i="0" u="none" spc="-40" baseline="0">
                <a:solidFill>
                  <a:srgbClr val="01618B"/>
                </a:solidFill>
              </a:rPr>
              <a:t>.</a:t>
            </a:r>
            <a:endParaRPr lang="pt-pt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87972" y="4581604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Até </a:t>
            </a:r>
            <a:r>
              <a:rPr lang="pt-pt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dos pacientes com novo diagnóstico de mieloma podem apresentar </a:t>
            </a:r>
            <a:r>
              <a:rPr lang="pt-pt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depósitos amiloides assintomáticos nos órgãos</a:t>
            </a:r>
            <a:r>
              <a:rPr lang="pt-pt" sz="1400" b="1" i="0" u="none" spc="-20" baseline="0" dirty="0">
                <a:solidFill>
                  <a:srgbClr val="01618B"/>
                </a:solidFill>
              </a:rPr>
              <a:t>.</a:t>
            </a:r>
            <a:endParaRPr lang="pt-pt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28142" y="6457543"/>
            <a:ext cx="1882351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pt-pt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dos pacientes com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amiloidose AL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podem também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apresentar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manifestações "CRAB" </a:t>
            </a:r>
          </a:p>
          <a:p>
            <a:pPr algn="l" rtl="0">
              <a:lnSpc>
                <a:spcPts val="1680"/>
              </a:lnSpc>
            </a:pPr>
            <a:r>
              <a:rPr lang="pt-pt" sz="1400" b="0" i="0" u="none" spc="-20" baseline="0" dirty="0">
                <a:solidFill>
                  <a:srgbClr val="01618B"/>
                </a:solidFill>
              </a:rPr>
              <a:t>típicas do mieloma.</a:t>
            </a:r>
            <a:endParaRPr lang="pt-pt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pt-pt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t-p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HIPER-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CALCÉMIA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t-p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INSUFICIÊNCIA RENAL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t-p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pt-pt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pt-pt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LESÕES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ÓSSEAS/DOR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pt-pt" b="0" i="0" u="none" spc="-20" baseline="0">
                <a:solidFill>
                  <a:srgbClr val="01618B"/>
                </a:solidFill>
              </a:rPr>
              <a:t>Muitos dos tratamentos </a:t>
            </a:r>
          </a:p>
          <a:p>
            <a:pPr algn="l" rtl="0"/>
            <a:r>
              <a:rPr lang="pt-pt" b="0" i="0" u="none" spc="-20" baseline="0">
                <a:solidFill>
                  <a:srgbClr val="01618B"/>
                </a:solidFill>
              </a:rPr>
              <a:t>do mieloma e da amiloidose AL </a:t>
            </a:r>
            <a:r>
              <a:rPr lang="pt-pt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são os mesmos</a:t>
            </a:r>
            <a:r>
              <a:rPr lang="pt-pt" b="0" i="0" u="none" spc="-20" baseline="0">
                <a:solidFill>
                  <a:srgbClr val="01618B"/>
                </a:solidFill>
              </a:rPr>
              <a:t>.</a:t>
            </a:r>
            <a:endParaRPr lang="pt-pt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120</Words>
  <Application>Microsoft Office PowerPoint</Application>
  <PresentationFormat>Benutzerdefiniert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IBM Plex Sans Condensed SemiBol</vt:lpstr>
      <vt:lpstr>IBM Plex Sans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22</cp:revision>
  <dcterms:created xsi:type="dcterms:W3CDTF">2021-10-21T09:19:19Z</dcterms:created>
  <dcterms:modified xsi:type="dcterms:W3CDTF">2021-11-05T11:39:23Z</dcterms:modified>
</cp:coreProperties>
</file>