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p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p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p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p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pl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AMYLOIDOZA AL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pl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 SZPICZAK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pl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SZPICZAK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1106141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l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NOWOTWÓR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930653" y="2479485"/>
            <a:ext cx="959026" cy="868939"/>
            <a:chOff x="5930653" y="2479485"/>
            <a:chExt cx="959026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930653" y="2771760"/>
              <a:ext cx="95902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l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AMYLOIDOZA AL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1" y="3036968"/>
            <a:ext cx="216356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pl" sz="1400" b="0" i="0" u="none" spc="-40" baseline="0" dirty="0">
                <a:solidFill>
                  <a:srgbClr val="01618B"/>
                </a:solidFill>
              </a:rPr>
              <a:t>Zarówno amyloidoza AL, </a:t>
            </a:r>
          </a:p>
          <a:p>
            <a:pPr algn="l" rtl="0">
              <a:lnSpc>
                <a:spcPts val="1600"/>
              </a:lnSpc>
            </a:pPr>
            <a:r>
              <a:rPr lang="pl" sz="1400" b="0" i="0" u="none" spc="-40" baseline="0" dirty="0">
                <a:solidFill>
                  <a:srgbClr val="01618B"/>
                </a:solidFill>
              </a:rPr>
              <a:t>jak i szpiczak </a:t>
            </a:r>
          </a:p>
          <a:p>
            <a:pPr algn="l" rtl="0">
              <a:lnSpc>
                <a:spcPts val="1600"/>
              </a:lnSpc>
            </a:pPr>
            <a:r>
              <a:rPr lang="pl" sz="1400" b="0" i="0" u="none" spc="-40" baseline="0" dirty="0">
                <a:solidFill>
                  <a:srgbClr val="01618B"/>
                </a:solidFill>
              </a:rPr>
              <a:t>powstają w wyniku</a:t>
            </a:r>
          </a:p>
          <a:p>
            <a:pPr algn="l" rtl="0">
              <a:lnSpc>
                <a:spcPts val="2100"/>
              </a:lnSpc>
            </a:pPr>
            <a:r>
              <a:rPr lang="pl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zaburzeń </a:t>
            </a:r>
          </a:p>
          <a:p>
            <a:pPr algn="l" rtl="0">
              <a:lnSpc>
                <a:spcPts val="2100"/>
              </a:lnSpc>
            </a:pPr>
            <a:r>
              <a:rPr lang="pl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plazmocytów </a:t>
            </a:r>
          </a:p>
          <a:p>
            <a:pPr algn="l" rtl="0">
              <a:lnSpc>
                <a:spcPts val="2100"/>
              </a:lnSpc>
            </a:pPr>
            <a:r>
              <a:rPr lang="pl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obecnych w szpiku kostnym</a:t>
            </a:r>
            <a:r>
              <a:rPr lang="pl" sz="1400" b="0" i="0" u="none" spc="-40" baseline="0" dirty="0">
                <a:solidFill>
                  <a:srgbClr val="E64734"/>
                </a:solidFill>
              </a:rPr>
              <a:t>. </a:t>
            </a:r>
            <a:endParaRPr lang="pl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pl" sz="1600" b="0" i="0" u="none" spc="-40" baseline="0">
                <a:solidFill>
                  <a:srgbClr val="01618B"/>
                </a:solidFill>
              </a:rPr>
              <a:t>Szpiczak </a:t>
            </a:r>
            <a:r>
              <a:rPr lang="pl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jest nowotworem</a:t>
            </a:r>
            <a:r>
              <a:rPr lang="pl" sz="1600" b="0" i="0" u="none" spc="-40" baseline="0">
                <a:solidFill>
                  <a:srgbClr val="01618B"/>
                </a:solidFill>
              </a:rPr>
              <a:t>, a </a:t>
            </a:r>
          </a:p>
          <a:p>
            <a:pPr algn="l" rtl="0">
              <a:lnSpc>
                <a:spcPts val="1920"/>
              </a:lnSpc>
            </a:pPr>
            <a:r>
              <a:rPr lang="pl" sz="1600" b="0" i="0" u="none" spc="-40" baseline="0">
                <a:solidFill>
                  <a:srgbClr val="01618B"/>
                </a:solidFill>
              </a:rPr>
              <a:t>amyloidoza AL </a:t>
            </a:r>
            <a:r>
              <a:rPr lang="pl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nie</a:t>
            </a:r>
            <a:r>
              <a:rPr lang="pl" sz="1600" b="0" i="0" u="none" spc="-40" baseline="0">
                <a:solidFill>
                  <a:srgbClr val="01618B"/>
                </a:solidFill>
              </a:rPr>
              <a:t>.</a:t>
            </a:r>
            <a:endParaRPr lang="pl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pl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 12-15%  </a:t>
            </a:r>
          </a:p>
          <a:p>
            <a:pPr algn="l" rtl="0">
              <a:lnSpc>
                <a:spcPts val="2000"/>
              </a:lnSpc>
            </a:pPr>
            <a:r>
              <a:rPr lang="pl" b="0" i="0" u="none" spc="-40" baseline="0">
                <a:solidFill>
                  <a:srgbClr val="01618B"/>
                </a:solidFill>
              </a:rPr>
              <a:t>pacjentów </a:t>
            </a:r>
            <a:br>
              <a:rPr lang="pl" spc="-40">
                <a:solidFill>
                  <a:srgbClr val="01618B"/>
                </a:solidFill>
              </a:rPr>
            </a:br>
            <a:r>
              <a:rPr lang="pl" b="0" i="0" u="none" spc="-40" baseline="0">
                <a:solidFill>
                  <a:srgbClr val="01618B"/>
                </a:solidFill>
              </a:rPr>
              <a:t>chorujących na szpiczaka </a:t>
            </a:r>
            <a:br>
              <a:rPr lang="pl" spc="-40">
                <a:solidFill>
                  <a:srgbClr val="01618B"/>
                </a:solidFill>
              </a:rPr>
            </a:br>
            <a:r>
              <a:rPr lang="pl" b="0" i="0" u="none" spc="-40" baseline="0">
                <a:solidFill>
                  <a:srgbClr val="01618B"/>
                </a:solidFill>
              </a:rPr>
              <a:t>może rozwinąć się </a:t>
            </a:r>
          </a:p>
          <a:p>
            <a:pPr algn="l" rtl="0">
              <a:lnSpc>
                <a:spcPts val="2000"/>
              </a:lnSpc>
            </a:pPr>
            <a:r>
              <a:rPr lang="pl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objawowa </a:t>
            </a:r>
          </a:p>
          <a:p>
            <a:pPr algn="l" rtl="0">
              <a:lnSpc>
                <a:spcPts val="2000"/>
              </a:lnSpc>
            </a:pPr>
            <a:r>
              <a:rPr lang="pl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amyloidoza AL</a:t>
            </a:r>
            <a:r>
              <a:rPr lang="pl" b="0" i="0" u="none" spc="-40" baseline="0">
                <a:solidFill>
                  <a:srgbClr val="01618B"/>
                </a:solidFill>
              </a:rPr>
              <a:t>.</a:t>
            </a:r>
            <a:endParaRPr lang="pl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799264" y="4618526"/>
            <a:ext cx="2240285" cy="1384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pl" sz="1200" b="0" i="0" u="none" spc="-20" baseline="0" dirty="0">
                <a:solidFill>
                  <a:srgbClr val="01618B"/>
                </a:solidFill>
              </a:rPr>
              <a:t>Nawet u </a:t>
            </a:r>
            <a:r>
              <a:rPr lang="pl" sz="28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l" rtl="0">
              <a:lnSpc>
                <a:spcPts val="1680"/>
              </a:lnSpc>
            </a:pPr>
            <a:r>
              <a:rPr lang="pl" sz="1200" b="0" i="0" u="none" spc="-20" baseline="0" dirty="0">
                <a:solidFill>
                  <a:srgbClr val="01618B"/>
                </a:solidFill>
              </a:rPr>
              <a:t>pacjentów ze zdiagnozowanym szpiczakiem </a:t>
            </a:r>
            <a:r>
              <a:rPr lang="pl" sz="12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może dochodzić do bezobjawowego odkładania białek amyloidowych w narządach</a:t>
            </a:r>
            <a:r>
              <a:rPr lang="pl" sz="1200" b="1" i="0" u="none" spc="-20" baseline="0" dirty="0">
                <a:solidFill>
                  <a:srgbClr val="01618B"/>
                </a:solidFill>
              </a:rPr>
              <a:t>.</a:t>
            </a:r>
            <a:endParaRPr lang="pl" sz="12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39094" y="6434042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pl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 8% </a:t>
            </a:r>
          </a:p>
          <a:p>
            <a:pPr algn="l" rtl="0">
              <a:lnSpc>
                <a:spcPts val="1680"/>
              </a:lnSpc>
            </a:pPr>
            <a:r>
              <a:rPr lang="pl" sz="1400" b="0" i="0" u="none" spc="-20" baseline="0" dirty="0">
                <a:solidFill>
                  <a:srgbClr val="01618B"/>
                </a:solidFill>
              </a:rPr>
              <a:t>pacjentów z </a:t>
            </a:r>
          </a:p>
          <a:p>
            <a:pPr algn="l" rtl="0">
              <a:lnSpc>
                <a:spcPts val="1680"/>
              </a:lnSpc>
            </a:pPr>
            <a:r>
              <a:rPr lang="pl" sz="1400" b="0" i="0" u="none" spc="-20" baseline="0" dirty="0">
                <a:solidFill>
                  <a:srgbClr val="01618B"/>
                </a:solidFill>
              </a:rPr>
              <a:t>amyloidozą AL </a:t>
            </a:r>
          </a:p>
          <a:p>
            <a:pPr algn="l" rtl="0">
              <a:lnSpc>
                <a:spcPts val="1680"/>
              </a:lnSpc>
            </a:pPr>
            <a:r>
              <a:rPr lang="pl" sz="1400" b="0" i="0" u="none" spc="-20" baseline="0" dirty="0">
                <a:solidFill>
                  <a:srgbClr val="01618B"/>
                </a:solidFill>
              </a:rPr>
              <a:t>mogą również występować </a:t>
            </a:r>
          </a:p>
          <a:p>
            <a:pPr algn="l" rtl="0">
              <a:lnSpc>
                <a:spcPts val="1680"/>
              </a:lnSpc>
            </a:pPr>
            <a:r>
              <a:rPr lang="pl" sz="1400" b="0" i="0" u="none" spc="-20" baseline="0" dirty="0">
                <a:solidFill>
                  <a:srgbClr val="01618B"/>
                </a:solidFill>
              </a:rPr>
              <a:t>charakterystyczne </a:t>
            </a:r>
          </a:p>
          <a:p>
            <a:pPr algn="l" rtl="0">
              <a:lnSpc>
                <a:spcPts val="1680"/>
              </a:lnSpc>
            </a:pPr>
            <a:r>
              <a:rPr lang="pl" sz="1400" b="0" i="0" u="none" spc="-20" baseline="0" dirty="0">
                <a:solidFill>
                  <a:srgbClr val="01618B"/>
                </a:solidFill>
              </a:rPr>
              <a:t>objawy </a:t>
            </a:r>
          </a:p>
          <a:p>
            <a:pPr algn="l" rtl="0">
              <a:lnSpc>
                <a:spcPts val="1680"/>
              </a:lnSpc>
            </a:pPr>
            <a:r>
              <a:rPr lang="pl" sz="1400" b="0" i="0" u="none" spc="-20" baseline="0" dirty="0">
                <a:solidFill>
                  <a:srgbClr val="01618B"/>
                </a:solidFill>
              </a:rPr>
              <a:t>szpiczaka „CRAB”.</a:t>
            </a:r>
            <a:endParaRPr lang="pl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606"/>
            <a:ext cx="1495543" cy="397922"/>
            <a:chOff x="7264396" y="6411596"/>
            <a:chExt cx="1495543" cy="397922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pl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l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p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4" y="6411596"/>
              <a:ext cx="1098565" cy="38472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PODWYŻSZONY POZIOM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WAPNIA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l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l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p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NIEWYDOLNOŚĆ NEREK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l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l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p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ANEMIA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l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l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p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USZKODZENIE/BÓL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KOŚCI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488264" y="9422733"/>
            <a:ext cx="34180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pl" sz="1400" b="0" i="0" u="none" spc="-20" baseline="0" dirty="0">
                <a:solidFill>
                  <a:srgbClr val="01618B"/>
                </a:solidFill>
              </a:rPr>
              <a:t>W wielu przypadkach leczenie </a:t>
            </a:r>
          </a:p>
          <a:p>
            <a:pPr algn="l" rtl="0"/>
            <a:r>
              <a:rPr lang="pl" sz="1400" b="0" i="0" u="none" spc="-20" baseline="0" dirty="0">
                <a:solidFill>
                  <a:srgbClr val="01618B"/>
                </a:solidFill>
              </a:rPr>
              <a:t>szpiczaka oraz amyloidozy AL </a:t>
            </a:r>
            <a:r>
              <a:rPr lang="pl" sz="14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przebiega tak samo</a:t>
            </a:r>
            <a:r>
              <a:rPr lang="pl" sz="1400" b="0" i="0" u="none" spc="-20" baseline="0" dirty="0">
                <a:solidFill>
                  <a:srgbClr val="01618B"/>
                </a:solidFill>
              </a:rPr>
              <a:t>.</a:t>
            </a:r>
            <a:endParaRPr lang="pl" sz="1400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114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Condensed SemiBol</vt:lpstr>
      <vt:lpstr>Arial</vt:lpstr>
      <vt:lpstr>IBM Plex Sans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2021-11-04T11:47:10Z</dcterms:modified>
</cp:coreProperties>
</file>