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</p:embeddedFont>
  </p:embeddedFontLst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60" d="100"/>
          <a:sy n="60" d="100"/>
        </p:scale>
        <p:origin x="27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lv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lv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lv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lv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966104" y="690989"/>
            <a:ext cx="559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" sz="4800" b="0" i="0" u="none" spc="-11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 amiloidoze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302038"/>
            <a:ext cx="4764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" sz="4800" b="1" i="0" u="none" spc="-8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UN mieloma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5" y="7415424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26138" y="2482052"/>
            <a:ext cx="868939" cy="868939"/>
            <a:chOff x="4026138" y="2482052"/>
            <a:chExt cx="868939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v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93852" y="2802260"/>
              <a:ext cx="770373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lv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mieloma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940121" y="2802259"/>
            <a:ext cx="770373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lv" sz="950" b="1" i="0" u="none" spc="-3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VĒZIS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892605" y="2479485"/>
            <a:ext cx="1067857" cy="868939"/>
            <a:chOff x="5892605" y="2479485"/>
            <a:chExt cx="1067857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v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892605" y="2703705"/>
              <a:ext cx="106785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lv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AL amiloidoze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595847" y="2842099"/>
            <a:ext cx="223934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lv" sz="1400" b="0" i="0" u="none" spc="-40" baseline="0" dirty="0">
                <a:solidFill>
                  <a:srgbClr val="01618B"/>
                </a:solidFill>
              </a:rPr>
              <a:t>Gan AL amiloidozi, </a:t>
            </a:r>
          </a:p>
          <a:p>
            <a:pPr algn="l" rtl="0">
              <a:lnSpc>
                <a:spcPts val="1600"/>
              </a:lnSpc>
            </a:pPr>
            <a:r>
              <a:rPr lang="lv" sz="1400" b="0" i="0" u="none" spc="-40" baseline="0" dirty="0">
                <a:solidFill>
                  <a:srgbClr val="01618B"/>
                </a:solidFill>
              </a:rPr>
              <a:t>gan mielomu </a:t>
            </a:r>
          </a:p>
          <a:p>
            <a:pPr algn="l" rtl="0">
              <a:lnSpc>
                <a:spcPts val="1600"/>
              </a:lnSpc>
            </a:pPr>
            <a:r>
              <a:rPr lang="lv" sz="1400" b="0" i="0" u="none" spc="-40" baseline="0" dirty="0">
                <a:solidFill>
                  <a:srgbClr val="01618B"/>
                </a:solidFill>
              </a:rPr>
              <a:t>izraisa </a:t>
            </a:r>
          </a:p>
          <a:p>
            <a:pPr algn="l" rtl="0">
              <a:lnSpc>
                <a:spcPts val="2100"/>
              </a:lnSpc>
            </a:pPr>
            <a:r>
              <a:rPr lang="lv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anomālijas </a:t>
            </a:r>
          </a:p>
          <a:p>
            <a:pPr algn="l" rtl="0">
              <a:lnSpc>
                <a:spcPts val="2100"/>
              </a:lnSpc>
            </a:pPr>
            <a:r>
              <a:rPr lang="lv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plazmas </a:t>
            </a:r>
          </a:p>
          <a:p>
            <a:pPr algn="l" rtl="0">
              <a:lnSpc>
                <a:spcPts val="2100"/>
              </a:lnSpc>
            </a:pPr>
            <a:r>
              <a:rPr lang="lv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šūnās, kuras atrodas kaulu smadzenēs</a:t>
            </a:r>
            <a:r>
              <a:rPr lang="lv" sz="1900" b="0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 </a:t>
            </a:r>
            <a:r>
              <a:rPr lang="lv" sz="1400" b="0" i="0" u="none" spc="-40" baseline="0" dirty="0">
                <a:solidFill>
                  <a:srgbClr val="E64734"/>
                </a:solidFill>
              </a:rPr>
              <a:t>. </a:t>
            </a:r>
            <a:endParaRPr lang="lv" sz="14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896357" y="3605372"/>
            <a:ext cx="3108032" cy="57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lv" sz="1600" b="0" i="0" u="none" spc="-40" baseline="0">
                <a:solidFill>
                  <a:srgbClr val="01618B"/>
                </a:solidFill>
              </a:rPr>
              <a:t>Mieloma </a:t>
            </a:r>
            <a:r>
              <a:rPr lang="lv" sz="1600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ir vēzis</a:t>
            </a:r>
            <a:r>
              <a:rPr lang="lv" sz="1600" b="0" i="0" u="none" spc="-40" baseline="0">
                <a:solidFill>
                  <a:srgbClr val="01618B"/>
                </a:solidFill>
              </a:rPr>
              <a:t>, savukārt </a:t>
            </a:r>
          </a:p>
          <a:p>
            <a:pPr algn="l" rtl="0">
              <a:lnSpc>
                <a:spcPts val="1920"/>
              </a:lnSpc>
            </a:pPr>
            <a:r>
              <a:rPr lang="lv" sz="1600" b="0" i="0" u="none" spc="-40" baseline="0">
                <a:solidFill>
                  <a:srgbClr val="01618B"/>
                </a:solidFill>
              </a:rPr>
              <a:t>AL amiloidoze</a:t>
            </a:r>
            <a:r>
              <a:rPr lang="lv" sz="1600" b="1" i="0" u="none" spc="-40" baseline="0">
                <a:solidFill>
                  <a:srgbClr val="01618B"/>
                </a:solidFill>
              </a:rPr>
              <a:t> </a:t>
            </a:r>
            <a:r>
              <a:rPr lang="lv" sz="1600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nav</a:t>
            </a:r>
            <a:r>
              <a:rPr lang="lv" sz="1600" b="0" i="0" u="none" spc="-40" baseline="0">
                <a:solidFill>
                  <a:srgbClr val="01618B"/>
                </a:solidFill>
              </a:rPr>
              <a:t>.</a:t>
            </a:r>
            <a:endParaRPr lang="lv" sz="16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880767" y="5368430"/>
            <a:ext cx="2057681" cy="1618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lv" sz="30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12-15%  </a:t>
            </a:r>
          </a:p>
          <a:p>
            <a:pPr algn="l" rtl="0">
              <a:lnSpc>
                <a:spcPts val="2000"/>
              </a:lnSpc>
            </a:pPr>
            <a:r>
              <a:rPr lang="lv" b="0" i="0" u="none" spc="-40" baseline="0">
                <a:solidFill>
                  <a:srgbClr val="01618B"/>
                </a:solidFill>
              </a:rPr>
              <a:t>pacientu </a:t>
            </a:r>
            <a:br>
              <a:rPr lang="lv" spc="-40">
                <a:solidFill>
                  <a:srgbClr val="01618B"/>
                </a:solidFill>
              </a:rPr>
            </a:br>
            <a:r>
              <a:rPr lang="lv" b="0" i="0" u="none" spc="-40" baseline="0">
                <a:solidFill>
                  <a:srgbClr val="01618B"/>
                </a:solidFill>
              </a:rPr>
              <a:t>ar mielomu </a:t>
            </a:r>
            <a:br>
              <a:rPr lang="lv" spc="-40">
                <a:solidFill>
                  <a:srgbClr val="01618B"/>
                </a:solidFill>
              </a:rPr>
            </a:br>
            <a:r>
              <a:rPr lang="lv" b="0" i="0" u="none" spc="-40" baseline="0">
                <a:solidFill>
                  <a:srgbClr val="01618B"/>
                </a:solidFill>
              </a:rPr>
              <a:t>var attīstīties </a:t>
            </a:r>
          </a:p>
          <a:p>
            <a:pPr algn="l" rtl="0">
              <a:lnSpc>
                <a:spcPts val="2000"/>
              </a:lnSpc>
            </a:pPr>
            <a:r>
              <a:rPr lang="lv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simptomātiska </a:t>
            </a:r>
          </a:p>
          <a:p>
            <a:pPr algn="l" rtl="0">
              <a:lnSpc>
                <a:spcPts val="2000"/>
              </a:lnSpc>
            </a:pPr>
            <a:r>
              <a:rPr lang="lv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 amiloidoze</a:t>
            </a:r>
            <a:r>
              <a:rPr lang="lv" b="0" i="0" u="none" spc="-40" baseline="0">
                <a:solidFill>
                  <a:srgbClr val="01618B"/>
                </a:solidFill>
              </a:rPr>
              <a:t>.</a:t>
            </a:r>
            <a:endParaRPr lang="lv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876741" y="4695547"/>
            <a:ext cx="2163562" cy="1391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lv" sz="1400" b="0" i="0" u="none" spc="-20" baseline="0">
                <a:solidFill>
                  <a:srgbClr val="01618B"/>
                </a:solidFill>
              </a:rPr>
              <a:t>Līdz pat </a:t>
            </a:r>
            <a:r>
              <a:rPr lang="lv" sz="3000" b="1" i="0" u="none" spc="-2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30% </a:t>
            </a:r>
          </a:p>
          <a:p>
            <a:pPr algn="l" rtl="0">
              <a:lnSpc>
                <a:spcPts val="1680"/>
              </a:lnSpc>
            </a:pPr>
            <a:r>
              <a:rPr lang="lv" sz="1400" b="0" i="0" u="none" spc="-20" baseline="0">
                <a:solidFill>
                  <a:srgbClr val="01618B"/>
                </a:solidFill>
              </a:rPr>
              <a:t>pacientu ar jaunatklātu mielomas diagnozi var būt </a:t>
            </a:r>
            <a:r>
              <a:rPr lang="lv" sz="1400" b="1" i="0" u="none" spc="-2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asimptomātiskas amiloīdu proteīnu nogulsnes orgānos</a:t>
            </a:r>
            <a:r>
              <a:rPr lang="lv" sz="1400" b="1" i="0" u="none" spc="-20" baseline="0">
                <a:solidFill>
                  <a:srgbClr val="01618B"/>
                </a:solidFill>
              </a:rPr>
              <a:t>.</a:t>
            </a:r>
            <a:endParaRPr lang="lv" sz="14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876741" y="6610684"/>
            <a:ext cx="1650206" cy="1609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lv" sz="30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8% </a:t>
            </a:r>
          </a:p>
          <a:p>
            <a:pPr algn="l" rtl="0">
              <a:lnSpc>
                <a:spcPts val="1680"/>
              </a:lnSpc>
            </a:pPr>
            <a:r>
              <a:rPr lang="lv" sz="1400" b="0" i="0" u="none" spc="-20" baseline="0">
                <a:solidFill>
                  <a:srgbClr val="01618B"/>
                </a:solidFill>
              </a:rPr>
              <a:t>pacientu ar </a:t>
            </a:r>
          </a:p>
          <a:p>
            <a:pPr algn="l" rtl="0">
              <a:lnSpc>
                <a:spcPts val="1680"/>
              </a:lnSpc>
            </a:pPr>
            <a:r>
              <a:rPr lang="lv" sz="1400" b="0" i="0" u="none" spc="-20" baseline="0">
                <a:solidFill>
                  <a:srgbClr val="01618B"/>
                </a:solidFill>
              </a:rPr>
              <a:t>AL amiloidozi </a:t>
            </a:r>
          </a:p>
          <a:p>
            <a:pPr algn="l" rtl="0">
              <a:lnSpc>
                <a:spcPts val="1680"/>
              </a:lnSpc>
            </a:pPr>
            <a:r>
              <a:rPr lang="lv" sz="1400" b="0" i="0" u="none" spc="-20" baseline="0">
                <a:solidFill>
                  <a:srgbClr val="01618B"/>
                </a:solidFill>
              </a:rPr>
              <a:t>var arī parādīties </a:t>
            </a:r>
          </a:p>
          <a:p>
            <a:pPr algn="l" rtl="0">
              <a:lnSpc>
                <a:spcPts val="1680"/>
              </a:lnSpc>
            </a:pPr>
            <a:r>
              <a:rPr lang="lv" sz="1400" b="0" i="0" u="none" spc="-20" baseline="0">
                <a:solidFill>
                  <a:srgbClr val="01618B"/>
                </a:solidFill>
              </a:rPr>
              <a:t>izteikti </a:t>
            </a:r>
          </a:p>
          <a:p>
            <a:pPr algn="l" rtl="0">
              <a:lnSpc>
                <a:spcPts val="1680"/>
              </a:lnSpc>
            </a:pPr>
            <a:r>
              <a:rPr lang="lv" sz="1400" b="0" i="0" u="none" spc="-20" baseline="0">
                <a:solidFill>
                  <a:srgbClr val="01618B"/>
                </a:solidFill>
              </a:rPr>
              <a:t>mielomas “CRAB” </a:t>
            </a:r>
          </a:p>
          <a:p>
            <a:pPr algn="l" rtl="0">
              <a:lnSpc>
                <a:spcPts val="1680"/>
              </a:lnSpc>
            </a:pPr>
            <a:r>
              <a:rPr lang="lv" sz="1400" b="0" i="0" u="none" spc="-20" baseline="0">
                <a:solidFill>
                  <a:srgbClr val="01618B"/>
                </a:solidFill>
              </a:rPr>
              <a:t>simptomi.</a:t>
            </a:r>
            <a:endParaRPr lang="lv" sz="14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859"/>
            <a:ext cx="1408677" cy="397669"/>
            <a:chOff x="7264396" y="6411849"/>
            <a:chExt cx="1408677" cy="3976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l" rtl="0">
                  <a:lnSpc>
                    <a:spcPts val="1000"/>
                  </a:lnSpc>
                </a:pPr>
                <a:endParaRPr lang="lv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lv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lv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C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661375" y="6487779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KALCIJA LĪMENIS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PAAUGSTINĀTS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13324" cy="397669"/>
            <a:chOff x="7264396" y="6840475"/>
            <a:chExt cx="1413324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lv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lv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lv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R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66022" y="6975188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NIERU MAZSPĒJA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lv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lv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lv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A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661375" y="7422951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ANĒMIJA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408677" cy="397669"/>
            <a:chOff x="7264396" y="7712014"/>
            <a:chExt cx="1408677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lv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lv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lv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B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661375" y="7800763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KAULU 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BOJĀJUMI/SĀPES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593460" y="9202737"/>
            <a:ext cx="30085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lv" b="0" i="0" u="none" spc="-20" baseline="0" dirty="0">
                <a:solidFill>
                  <a:srgbClr val="01618B"/>
                </a:solidFill>
              </a:rPr>
              <a:t>Daudzos gadījumos </a:t>
            </a:r>
          </a:p>
          <a:p>
            <a:pPr algn="l" rtl="0"/>
            <a:r>
              <a:rPr lang="lv" b="0" i="0" u="none" spc="-20" baseline="0" dirty="0">
                <a:solidFill>
                  <a:srgbClr val="01618B"/>
                </a:solidFill>
              </a:rPr>
              <a:t>mielomas un AL </a:t>
            </a:r>
            <a:r>
              <a:rPr lang="lv" b="0" i="0" u="none" spc="-20" baseline="0">
                <a:solidFill>
                  <a:srgbClr val="01618B"/>
                </a:solidFill>
              </a:rPr>
              <a:t>amiloidozes ārstēšana </a:t>
            </a:r>
            <a:r>
              <a:rPr lang="lv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ir vienāda</a:t>
            </a:r>
            <a:r>
              <a:rPr lang="lv" b="0" i="0" u="none" spc="-20" baseline="0" dirty="0">
                <a:solidFill>
                  <a:srgbClr val="01618B"/>
                </a:solidFill>
              </a:rPr>
              <a:t>.</a:t>
            </a:r>
            <a:endParaRPr lang="lv" spc="-20" dirty="0">
              <a:solidFill>
                <a:srgbClr val="0161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107</Words>
  <Application>Microsoft Office PowerPoint</Application>
  <PresentationFormat>Benutzerdefiniert</PresentationFormat>
  <Paragraphs>42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 Light</vt:lpstr>
      <vt:lpstr>Arial</vt:lpstr>
      <vt:lpstr>IBM Plex Sans</vt:lpstr>
      <vt:lpstr>IBM Plex Sans Condensed SemiBol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24</cp:revision>
  <dcterms:created xsi:type="dcterms:W3CDTF">2021-10-21T09:19:19Z</dcterms:created>
  <dcterms:modified xsi:type="dcterms:W3CDTF">2021-11-04T09:17:36Z</dcterms:modified>
</cp:coreProperties>
</file>