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it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it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it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it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it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AMILOIDOSI AL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it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 MIELOMA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it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MIELOMA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it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CANCRO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it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AMILOIDOSI AL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it" sz="1400" b="0" i="0" u="none" spc="-40" baseline="0">
                <a:solidFill>
                  <a:srgbClr val="01618B"/>
                </a:solidFill>
              </a:rPr>
              <a:t>L’amiloidosi AL </a:t>
            </a:r>
          </a:p>
          <a:p>
            <a:pPr algn="l" rtl="0">
              <a:lnSpc>
                <a:spcPts val="1600"/>
              </a:lnSpc>
            </a:pPr>
            <a:r>
              <a:rPr lang="it" sz="1400" b="0" i="0" u="none" spc="-40" baseline="0">
                <a:solidFill>
                  <a:srgbClr val="01618B"/>
                </a:solidFill>
              </a:rPr>
              <a:t>e il mieloma </a:t>
            </a:r>
          </a:p>
          <a:p>
            <a:pPr algn="l" rtl="0">
              <a:lnSpc>
                <a:spcPts val="1600"/>
              </a:lnSpc>
            </a:pPr>
            <a:r>
              <a:rPr lang="it" sz="1400" b="0" i="0" u="none" spc="-40" baseline="0">
                <a:solidFill>
                  <a:srgbClr val="01618B"/>
                </a:solidFill>
              </a:rPr>
              <a:t>risultano entrambi da</a:t>
            </a:r>
          </a:p>
          <a:p>
            <a:pPr algn="l" rtl="0">
              <a:lnSpc>
                <a:spcPts val="2100"/>
              </a:lnSpc>
            </a:pPr>
            <a:r>
              <a:rPr lang="i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anomalie </a:t>
            </a:r>
          </a:p>
          <a:p>
            <a:pPr algn="l" rtl="0">
              <a:lnSpc>
                <a:spcPts val="2100"/>
              </a:lnSpc>
            </a:pPr>
            <a:r>
              <a:rPr lang="i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delle </a:t>
            </a:r>
          </a:p>
          <a:p>
            <a:pPr algn="l" rtl="0">
              <a:lnSpc>
                <a:spcPts val="2100"/>
              </a:lnSpc>
            </a:pPr>
            <a:r>
              <a:rPr lang="i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plasmacellule nel midollo osseo</a:t>
            </a:r>
            <a:r>
              <a:rPr lang="it" sz="1400" b="0" i="0" u="none" spc="-40" baseline="0">
                <a:solidFill>
                  <a:srgbClr val="E64734"/>
                </a:solidFill>
              </a:rPr>
              <a:t>. </a:t>
            </a:r>
            <a:endParaRPr lang="it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3269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it" sz="1600" b="0" i="0" u="none" spc="-40" baseline="0" dirty="0">
                <a:solidFill>
                  <a:srgbClr val="01618B"/>
                </a:solidFill>
              </a:rPr>
              <a:t>Il mieloma </a:t>
            </a:r>
            <a:r>
              <a:rPr lang="it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è un tipo di cancro</a:t>
            </a:r>
            <a:r>
              <a:rPr lang="it" sz="1600" b="0" i="0" u="none" spc="-40" baseline="0" dirty="0">
                <a:solidFill>
                  <a:srgbClr val="01618B"/>
                </a:solidFill>
              </a:rPr>
              <a:t>, mentre l’amiloidosi AL </a:t>
            </a:r>
            <a:r>
              <a:rPr lang="it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no</a:t>
            </a:r>
            <a:r>
              <a:rPr lang="it" sz="1600" b="0" i="0" u="none" spc="-40" baseline="0" dirty="0">
                <a:solidFill>
                  <a:srgbClr val="01618B"/>
                </a:solidFill>
              </a:rPr>
              <a:t>.</a:t>
            </a:r>
            <a:endParaRPr lang="it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it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Il 12-15%  </a:t>
            </a:r>
          </a:p>
          <a:p>
            <a:pPr algn="l" rtl="0">
              <a:lnSpc>
                <a:spcPts val="2000"/>
              </a:lnSpc>
            </a:pPr>
            <a:r>
              <a:rPr lang="it" b="0" i="0" u="none" spc="-40" baseline="0">
                <a:solidFill>
                  <a:srgbClr val="01618B"/>
                </a:solidFill>
              </a:rPr>
              <a:t>dei pazienti </a:t>
            </a:r>
            <a:br>
              <a:rPr lang="it" spc="-40">
                <a:solidFill>
                  <a:srgbClr val="01618B"/>
                </a:solidFill>
              </a:rPr>
            </a:br>
            <a:r>
              <a:rPr lang="it" b="0" i="0" u="none" spc="-40" baseline="0">
                <a:solidFill>
                  <a:srgbClr val="01618B"/>
                </a:solidFill>
              </a:rPr>
              <a:t>affetti da mieloma </a:t>
            </a:r>
            <a:br>
              <a:rPr lang="it" spc="-40">
                <a:solidFill>
                  <a:srgbClr val="01618B"/>
                </a:solidFill>
              </a:rPr>
            </a:br>
            <a:r>
              <a:rPr lang="it" b="0" i="0" u="none" spc="-40" baseline="0">
                <a:solidFill>
                  <a:srgbClr val="01618B"/>
                </a:solidFill>
              </a:rPr>
              <a:t>ha una probabilità di sviluppare </a:t>
            </a:r>
          </a:p>
          <a:p>
            <a:pPr algn="l" rtl="0">
              <a:lnSpc>
                <a:spcPts val="2000"/>
              </a:lnSpc>
            </a:pPr>
            <a:r>
              <a:rPr lang="it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amiloidosi AL</a:t>
            </a:r>
            <a:r>
              <a:rPr lang="it" b="1" i="0" u="none" spc="-40" baseline="0">
                <a:solidFill>
                  <a:srgbClr val="01618B"/>
                </a:solidFill>
              </a:rPr>
              <a:t> </a:t>
            </a:r>
          </a:p>
          <a:p>
            <a:pPr algn="l" rtl="0">
              <a:lnSpc>
                <a:spcPts val="2000"/>
              </a:lnSpc>
            </a:pPr>
            <a:r>
              <a:rPr lang="it" b="1" i="0" u="none" spc="-40" baseline="0">
                <a:solidFill>
                  <a:srgbClr val="01618B"/>
                </a:solidFill>
              </a:rPr>
              <a:t>sintomatica.</a:t>
            </a:r>
            <a:endParaRPr lang="it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695547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it" sz="1400" b="0" i="0" u="none" spc="-20" baseline="0">
                <a:solidFill>
                  <a:srgbClr val="01618B"/>
                </a:solidFill>
              </a:rPr>
              <a:t>Fino al </a:t>
            </a:r>
            <a:r>
              <a:rPr lang="it" sz="30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it" sz="1400" b="0" i="0" u="none" spc="-20" baseline="0">
                <a:solidFill>
                  <a:srgbClr val="01618B"/>
                </a:solidFill>
              </a:rPr>
              <a:t>dei pazienti con una nuova diagnosi di mieloma può avere </a:t>
            </a:r>
            <a:r>
              <a:rPr lang="it" sz="1400" b="1" i="0" u="none" spc="-2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depositi asintomatici di proteine amiloidi nei propri organi</a:t>
            </a:r>
            <a:r>
              <a:rPr lang="it" sz="1400" b="1" i="0" u="none" spc="-20" baseline="0">
                <a:solidFill>
                  <a:srgbClr val="01618B"/>
                </a:solidFill>
              </a:rPr>
              <a:t>.</a:t>
            </a:r>
            <a:endParaRPr lang="it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465736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it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L’8% </a:t>
            </a:r>
          </a:p>
          <a:p>
            <a:pPr algn="l" rtl="0">
              <a:lnSpc>
                <a:spcPts val="1680"/>
              </a:lnSpc>
            </a:pPr>
            <a:r>
              <a:rPr lang="it" sz="1400" b="0" i="0" u="none" spc="-20" baseline="0" dirty="0">
                <a:solidFill>
                  <a:srgbClr val="01618B"/>
                </a:solidFill>
              </a:rPr>
              <a:t>dei pazienti affetti da </a:t>
            </a:r>
          </a:p>
          <a:p>
            <a:pPr algn="l" rtl="0">
              <a:lnSpc>
                <a:spcPts val="1680"/>
              </a:lnSpc>
            </a:pPr>
            <a:r>
              <a:rPr lang="it" sz="1400" b="0" i="0" u="none" spc="-20" baseline="0" dirty="0">
                <a:solidFill>
                  <a:srgbClr val="01618B"/>
                </a:solidFill>
              </a:rPr>
              <a:t>amiloidosi AL </a:t>
            </a:r>
          </a:p>
          <a:p>
            <a:pPr algn="l" rtl="0">
              <a:lnSpc>
                <a:spcPts val="1680"/>
              </a:lnSpc>
            </a:pPr>
            <a:r>
              <a:rPr lang="it" sz="1400" b="0" i="0" u="none" spc="-20" baseline="0" dirty="0">
                <a:solidFill>
                  <a:srgbClr val="01618B"/>
                </a:solidFill>
              </a:rPr>
              <a:t>può avere anche i </a:t>
            </a:r>
          </a:p>
          <a:p>
            <a:pPr algn="l" rtl="0">
              <a:lnSpc>
                <a:spcPts val="1680"/>
              </a:lnSpc>
            </a:pPr>
            <a:r>
              <a:rPr lang="it" sz="1400" b="0" i="0" u="none" spc="-20" baseline="0" dirty="0">
                <a:solidFill>
                  <a:srgbClr val="01618B"/>
                </a:solidFill>
              </a:rPr>
              <a:t>sintomi “CRAB”</a:t>
            </a:r>
          </a:p>
          <a:p>
            <a:pPr algn="l" rtl="0">
              <a:lnSpc>
                <a:spcPts val="1680"/>
              </a:lnSpc>
            </a:pPr>
            <a:r>
              <a:rPr lang="it" sz="1400" b="0" i="0" u="none" spc="-20" baseline="0" dirty="0">
                <a:solidFill>
                  <a:srgbClr val="01618B"/>
                </a:solidFill>
              </a:rPr>
              <a:t>tipici </a:t>
            </a:r>
          </a:p>
          <a:p>
            <a:pPr algn="l" rtl="0">
              <a:lnSpc>
                <a:spcPts val="1680"/>
              </a:lnSpc>
            </a:pPr>
            <a:r>
              <a:rPr lang="it" sz="1400" b="0" i="0" u="none" spc="-20" baseline="0" dirty="0">
                <a:solidFill>
                  <a:srgbClr val="01618B"/>
                </a:solidFill>
              </a:rPr>
              <a:t>del mieloma.</a:t>
            </a:r>
            <a:endParaRPr lang="it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it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t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i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LIVELLI DI CALCIO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ELEVATI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t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t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i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INSUFFICIENZA RENALE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t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t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i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t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it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i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LESIONI/DOLORI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ALLE OSSA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it" b="0" i="0" u="none" spc="-20" baseline="0">
                <a:solidFill>
                  <a:srgbClr val="01618B"/>
                </a:solidFill>
              </a:rPr>
              <a:t>Molti dei trattamenti </a:t>
            </a:r>
          </a:p>
          <a:p>
            <a:pPr algn="l" rtl="0"/>
            <a:r>
              <a:rPr lang="it" b="0" i="0" u="none" spc="-20" baseline="0">
                <a:solidFill>
                  <a:srgbClr val="01618B"/>
                </a:solidFill>
              </a:rPr>
              <a:t>per il mieloma e l’amiloidosi AL </a:t>
            </a:r>
            <a:r>
              <a:rPr lang="it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sono gli stessi</a:t>
            </a:r>
            <a:r>
              <a:rPr lang="it" b="0" i="0" u="none" spc="-20" baseline="0">
                <a:solidFill>
                  <a:srgbClr val="01618B"/>
                </a:solidFill>
              </a:rPr>
              <a:t>.</a:t>
            </a:r>
            <a:endParaRPr lang="it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131</Words>
  <Application>Microsoft Office PowerPoint</Application>
  <PresentationFormat>Benutzerdefiniert</PresentationFormat>
  <Paragraphs>41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IBM Plex Sans Light</vt:lpstr>
      <vt:lpstr>Arial</vt:lpstr>
      <vt:lpstr>IBM Plex Sans Condensed SemiBol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2021-11-04T16:43:25Z</dcterms:modified>
</cp:coreProperties>
</file>