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e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e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e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e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-1101355" y="771090"/>
            <a:ext cx="95254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l" sz="3600" b="0" i="0" u="none" spc="-110" baseline="0" dirty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ΠΡΩΤΟΠΑΘΗΣ ΑΜΥΛΟΕΙΔΩΣΗ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l" sz="4800" b="1" i="0" u="none" spc="-80" baseline="0" dirty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&amp; ΜΥΕΛΩΜΑ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el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ΜΥΕΛΩΜΑ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60"/>
            <a:ext cx="918514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l" sz="950" b="1" i="0" u="none" spc="-3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ΚΑΡΚΙΝΟΣ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l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ΠΡΩΤΟΠΑΘΗΣ ΑΜΥΛΟΕΙΔΩΣΗ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481148" y="3002643"/>
            <a:ext cx="244570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el" sz="1200" b="0" i="0" u="none" spc="-40" baseline="0" dirty="0">
                <a:solidFill>
                  <a:srgbClr val="01618B"/>
                </a:solidFill>
              </a:rPr>
              <a:t>Η πρωτοπαθής αμυλοείδωση </a:t>
            </a:r>
          </a:p>
          <a:p>
            <a:pPr algn="l" rtl="0">
              <a:lnSpc>
                <a:spcPts val="1600"/>
              </a:lnSpc>
            </a:pPr>
            <a:r>
              <a:rPr lang="el" sz="1200" b="0" i="0" u="none" spc="-40" baseline="0" dirty="0">
                <a:solidFill>
                  <a:srgbClr val="01618B"/>
                </a:solidFill>
              </a:rPr>
              <a:t>και το μυέλωμα </a:t>
            </a:r>
          </a:p>
          <a:p>
            <a:pPr algn="l" rtl="0">
              <a:lnSpc>
                <a:spcPts val="1600"/>
              </a:lnSpc>
            </a:pPr>
            <a:r>
              <a:rPr lang="el" sz="1200" b="0" i="0" u="none" spc="-40" baseline="0" dirty="0">
                <a:solidFill>
                  <a:srgbClr val="01618B"/>
                </a:solidFill>
              </a:rPr>
              <a:t>είναι αμφότερες αποτέλεσμα</a:t>
            </a:r>
          </a:p>
          <a:p>
            <a:pPr algn="l" rtl="0">
              <a:lnSpc>
                <a:spcPts val="2100"/>
              </a:lnSpc>
            </a:pPr>
            <a:r>
              <a:rPr lang="el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ανωμαλιών </a:t>
            </a:r>
          </a:p>
          <a:p>
            <a:pPr algn="l" rtl="0">
              <a:lnSpc>
                <a:spcPts val="2100"/>
              </a:lnSpc>
            </a:pPr>
            <a:r>
              <a:rPr lang="el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σε πλασματοκύτταρα </a:t>
            </a:r>
          </a:p>
          <a:p>
            <a:pPr algn="l" rtl="0">
              <a:lnSpc>
                <a:spcPts val="2100"/>
              </a:lnSpc>
            </a:pPr>
            <a:r>
              <a:rPr lang="el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που βρίσκονται στον μυελό των οστών</a:t>
            </a:r>
            <a:r>
              <a:rPr lang="el" sz="1200" b="0" i="0" u="none" spc="-40" baseline="0" dirty="0">
                <a:solidFill>
                  <a:srgbClr val="E64734"/>
                </a:solidFill>
              </a:rPr>
              <a:t>. </a:t>
            </a:r>
            <a:endParaRPr lang="el" sz="12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794967" y="3621562"/>
            <a:ext cx="3395767" cy="557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el" sz="1200" b="0" i="0" u="none" spc="-40" baseline="0" dirty="0">
                <a:solidFill>
                  <a:srgbClr val="01618B"/>
                </a:solidFill>
              </a:rPr>
              <a:t>Το μυέλωμα </a:t>
            </a:r>
            <a:r>
              <a:rPr lang="el" sz="12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είναι μία μορφή καρκίνου</a:t>
            </a:r>
            <a:r>
              <a:rPr lang="el" sz="1200" b="0" i="0" u="none" spc="-40" baseline="0" dirty="0">
                <a:solidFill>
                  <a:srgbClr val="01618B"/>
                </a:solidFill>
              </a:rPr>
              <a:t>, ενώ </a:t>
            </a:r>
          </a:p>
          <a:p>
            <a:pPr algn="l" rtl="0">
              <a:lnSpc>
                <a:spcPts val="1920"/>
              </a:lnSpc>
            </a:pPr>
            <a:r>
              <a:rPr lang="el" sz="1200" b="0" i="0" u="none" spc="-40" baseline="0" dirty="0">
                <a:solidFill>
                  <a:srgbClr val="01618B"/>
                </a:solidFill>
              </a:rPr>
              <a:t>η πρωτοπαθής αμυλοείδωση </a:t>
            </a:r>
            <a:r>
              <a:rPr lang="el" sz="12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δεν είναι</a:t>
            </a:r>
            <a:r>
              <a:rPr lang="el" sz="1200" b="0" i="0" u="none" spc="-40" baseline="0" dirty="0">
                <a:solidFill>
                  <a:srgbClr val="01618B"/>
                </a:solidFill>
              </a:rPr>
              <a:t>.</a:t>
            </a:r>
            <a:endParaRPr lang="el" sz="12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el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12-15%  </a:t>
            </a:r>
          </a:p>
          <a:p>
            <a:pPr algn="l" rtl="0">
              <a:lnSpc>
                <a:spcPts val="2000"/>
              </a:lnSpc>
            </a:pPr>
            <a:r>
              <a:rPr lang="el" b="0" i="0" u="none" spc="-40" baseline="0">
                <a:solidFill>
                  <a:srgbClr val="01618B"/>
                </a:solidFill>
              </a:rPr>
              <a:t>των ασθενών </a:t>
            </a:r>
            <a:br>
              <a:rPr lang="el" spc="-40">
                <a:solidFill>
                  <a:srgbClr val="01618B"/>
                </a:solidFill>
              </a:rPr>
            </a:br>
            <a:r>
              <a:rPr lang="el" b="0" i="0" u="none" spc="-40" baseline="0">
                <a:solidFill>
                  <a:srgbClr val="01618B"/>
                </a:solidFill>
              </a:rPr>
              <a:t>με μυέλωμα </a:t>
            </a:r>
            <a:br>
              <a:rPr lang="el" spc="-40">
                <a:solidFill>
                  <a:srgbClr val="01618B"/>
                </a:solidFill>
              </a:rPr>
            </a:br>
            <a:r>
              <a:rPr lang="el" b="0" i="0" u="none" spc="-40" baseline="0">
                <a:solidFill>
                  <a:srgbClr val="01618B"/>
                </a:solidFill>
              </a:rPr>
              <a:t>ενδέχεται να εμφανίσουν </a:t>
            </a:r>
          </a:p>
          <a:p>
            <a:pPr algn="l" rtl="0">
              <a:lnSpc>
                <a:spcPts val="2000"/>
              </a:lnSpc>
            </a:pPr>
            <a:r>
              <a:rPr lang="el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συμπτώματα </a:t>
            </a:r>
          </a:p>
          <a:p>
            <a:pPr algn="l" rtl="0">
              <a:lnSpc>
                <a:spcPts val="2000"/>
              </a:lnSpc>
            </a:pPr>
            <a:r>
              <a:rPr lang="el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πρωτοπαθούς αμυλοείδωσης</a:t>
            </a:r>
            <a:r>
              <a:rPr lang="el" b="0" i="0" u="none" spc="-40" baseline="0">
                <a:solidFill>
                  <a:srgbClr val="01618B"/>
                </a:solidFill>
              </a:rPr>
              <a:t>.</a:t>
            </a:r>
            <a:endParaRPr lang="el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58340" y="4550515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el" sz="1400" b="0" i="0" u="none" spc="-20" baseline="0" dirty="0">
                <a:solidFill>
                  <a:srgbClr val="01618B"/>
                </a:solidFill>
              </a:rPr>
              <a:t>Έως και </a:t>
            </a:r>
            <a:r>
              <a:rPr lang="el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30% </a:t>
            </a:r>
          </a:p>
          <a:p>
            <a:pPr algn="l" rtl="0">
              <a:lnSpc>
                <a:spcPts val="1680"/>
              </a:lnSpc>
            </a:pPr>
            <a:r>
              <a:rPr lang="el" sz="1400" b="0" i="0" u="none" spc="-20" baseline="0" dirty="0">
                <a:solidFill>
                  <a:srgbClr val="01618B"/>
                </a:solidFill>
              </a:rPr>
              <a:t>των ασθενών με μυέλωμα μπορεί να έχουν </a:t>
            </a:r>
            <a:r>
              <a:rPr lang="el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ασυμπτωματικές εναποθέσεις αμυλοειδούς στα όργανά τους</a:t>
            </a:r>
            <a:r>
              <a:rPr lang="el" sz="1400" b="1" i="0" u="none" spc="-20" baseline="0" dirty="0">
                <a:solidFill>
                  <a:srgbClr val="01618B"/>
                </a:solidFill>
              </a:rPr>
              <a:t>.</a:t>
            </a:r>
            <a:endParaRPr lang="el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762946" y="6309396"/>
            <a:ext cx="1721660" cy="2038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el" sz="28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8% </a:t>
            </a:r>
          </a:p>
          <a:p>
            <a:pPr algn="l" rtl="0">
              <a:lnSpc>
                <a:spcPts val="1680"/>
              </a:lnSpc>
            </a:pPr>
            <a:r>
              <a:rPr lang="el" sz="1200" b="0" i="0" u="none" spc="-20" baseline="0" dirty="0">
                <a:solidFill>
                  <a:srgbClr val="01618B"/>
                </a:solidFill>
              </a:rPr>
              <a:t>των ασθενών με </a:t>
            </a:r>
          </a:p>
          <a:p>
            <a:pPr algn="l" rtl="0">
              <a:lnSpc>
                <a:spcPts val="1680"/>
              </a:lnSpc>
            </a:pPr>
            <a:r>
              <a:rPr lang="el" sz="1200" b="0" i="0" u="none" spc="-20" baseline="0" dirty="0">
                <a:solidFill>
                  <a:srgbClr val="01618B"/>
                </a:solidFill>
              </a:rPr>
              <a:t>πρωτοπαθή αμυλοείδωση </a:t>
            </a:r>
          </a:p>
          <a:p>
            <a:pPr algn="l" rtl="0">
              <a:lnSpc>
                <a:spcPts val="1680"/>
              </a:lnSpc>
            </a:pPr>
            <a:r>
              <a:rPr lang="el" sz="1200" b="0" i="0" u="none" spc="-20" baseline="0" dirty="0">
                <a:solidFill>
                  <a:srgbClr val="01618B"/>
                </a:solidFill>
              </a:rPr>
              <a:t>ενδέχεται να εμφανίσουν επίσης </a:t>
            </a:r>
          </a:p>
          <a:p>
            <a:pPr algn="l" rtl="0">
              <a:lnSpc>
                <a:spcPts val="1680"/>
              </a:lnSpc>
            </a:pPr>
            <a:r>
              <a:rPr lang="el" sz="1200" b="0" i="0" u="none" spc="-20" baseline="0" dirty="0">
                <a:solidFill>
                  <a:srgbClr val="01618B"/>
                </a:solidFill>
              </a:rPr>
              <a:t>τα ξεχωριστά </a:t>
            </a:r>
          </a:p>
          <a:p>
            <a:pPr algn="l" rtl="0">
              <a:lnSpc>
                <a:spcPts val="1680"/>
              </a:lnSpc>
            </a:pPr>
            <a:r>
              <a:rPr lang="el" sz="1200" b="0" i="0" u="none" spc="-20" baseline="0" dirty="0">
                <a:solidFill>
                  <a:srgbClr val="01618B"/>
                </a:solidFill>
              </a:rPr>
              <a:t>συμπτώματα «CRAB» </a:t>
            </a:r>
          </a:p>
          <a:p>
            <a:pPr algn="l" rtl="0">
              <a:lnSpc>
                <a:spcPts val="1680"/>
              </a:lnSpc>
            </a:pPr>
            <a:r>
              <a:rPr lang="el" sz="1200" b="0" i="0" u="none" spc="-20" baseline="0" dirty="0">
                <a:solidFill>
                  <a:srgbClr val="01618B"/>
                </a:solidFill>
              </a:rPr>
              <a:t>του μυελώματος.</a:t>
            </a:r>
            <a:endParaRPr lang="el" sz="12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el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el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e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ΑΥΞΗΜΕΝΑ ΕΠΙΠΕΔΑ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ΑΣΒΕΣΤΙΟΥ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el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el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e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ΝΕΦΡΙΚΗ ΑΝΕΠΑΡΚΕΙΑ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el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el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e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Α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ΑΝΑΙΜΙΑ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el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el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e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Β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ΒΛΑΒΕΣ/ΠΟΝΟ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ΤΩΝ ΟΣΤΩΝ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427435" y="9247330"/>
            <a:ext cx="38341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l" sz="1600" b="0" i="0" u="none" spc="-20" baseline="0" dirty="0">
                <a:solidFill>
                  <a:srgbClr val="01618B"/>
                </a:solidFill>
              </a:rPr>
              <a:t>Πολλές από τις θεραπείες </a:t>
            </a:r>
          </a:p>
          <a:p>
            <a:pPr algn="l" rtl="0"/>
            <a:r>
              <a:rPr lang="el" sz="1600" b="1" i="0" u="none" spc="-20" baseline="0" dirty="0">
                <a:solidFill>
                  <a:srgbClr val="FF0000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είναι κοινές</a:t>
            </a:r>
            <a:r>
              <a:rPr lang="el" sz="1600" b="0" i="0" u="none" spc="-20" baseline="0" dirty="0">
                <a:solidFill>
                  <a:srgbClr val="FF0000"/>
                </a:solidFill>
              </a:rPr>
              <a:t> </a:t>
            </a:r>
            <a:r>
              <a:rPr lang="el" sz="1600" b="0" i="0" u="none" spc="-20" baseline="0" dirty="0">
                <a:solidFill>
                  <a:srgbClr val="01618B"/>
                </a:solidFill>
              </a:rPr>
              <a:t>για το μυέλωμα και την πρωτοπαθή αμυλοείδωση.</a:t>
            </a:r>
            <a:endParaRPr lang="el" sz="1600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127</Words>
  <Application>Microsoft Office PowerPoint</Application>
  <PresentationFormat>Benutzerdefiniert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</vt:lpstr>
      <vt:lpstr>Arial</vt:lpstr>
      <vt:lpstr>IBM Plex Sans Condensed SemiBol</vt:lpstr>
      <vt:lpstr>IBM Plex Sans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22</cp:revision>
  <dcterms:created xsi:type="dcterms:W3CDTF">2021-10-21T09:19:19Z</dcterms:created>
  <dcterms:modified xsi:type="dcterms:W3CDTF">2021-11-04T17:06:52Z</dcterms:modified>
</cp:coreProperties>
</file>