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de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de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MYELOM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e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KREBS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de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AL-AMYLOIDOSE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de" sz="1400" b="0" i="0" u="none" spc="-40" baseline="0" dirty="0">
                <a:solidFill>
                  <a:srgbClr val="01618B"/>
                </a:solidFill>
              </a:rPr>
              <a:t>AL-Amyloidose </a:t>
            </a:r>
          </a:p>
          <a:p>
            <a:pPr algn="l" rtl="0">
              <a:lnSpc>
                <a:spcPts val="1600"/>
              </a:lnSpc>
            </a:pPr>
            <a:r>
              <a:rPr lang="de" sz="1400" b="0" i="0" u="none" spc="-40" baseline="0" dirty="0">
                <a:solidFill>
                  <a:srgbClr val="01618B"/>
                </a:solidFill>
              </a:rPr>
              <a:t>und Myelom </a:t>
            </a:r>
          </a:p>
          <a:p>
            <a:pPr algn="l" rtl="0">
              <a:lnSpc>
                <a:spcPts val="1600"/>
              </a:lnSpc>
            </a:pPr>
            <a:r>
              <a:rPr lang="de" sz="1400" b="0" i="0" u="none" spc="-40" baseline="0" dirty="0">
                <a:solidFill>
                  <a:srgbClr val="01618B"/>
                </a:solidFill>
              </a:rPr>
              <a:t>entstehen beide durch</a:t>
            </a:r>
          </a:p>
          <a:p>
            <a:pPr algn="l" rtl="0">
              <a:lnSpc>
                <a:spcPts val="2100"/>
              </a:lnSpc>
            </a:pPr>
            <a:r>
              <a:rPr lang="de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Anomalien </a:t>
            </a:r>
          </a:p>
          <a:p>
            <a:pPr algn="l" rtl="0">
              <a:lnSpc>
                <a:spcPts val="2100"/>
              </a:lnSpc>
            </a:pPr>
            <a:r>
              <a:rPr lang="de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der </a:t>
            </a:r>
          </a:p>
          <a:p>
            <a:pPr algn="l" rtl="0">
              <a:lnSpc>
                <a:spcPts val="2100"/>
              </a:lnSpc>
            </a:pPr>
            <a:r>
              <a:rPr lang="de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Plasmazellen im Knochenmark</a:t>
            </a:r>
            <a:r>
              <a:rPr lang="de" sz="1400" b="0" i="0" u="none" spc="-40" baseline="0" dirty="0">
                <a:solidFill>
                  <a:srgbClr val="E64734"/>
                </a:solidFill>
              </a:rPr>
              <a:t>. </a:t>
            </a:r>
            <a:endParaRPr lang="de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6" y="3605372"/>
            <a:ext cx="3294377" cy="564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de" sz="1400" b="0" i="0" u="none" spc="-40" baseline="0" dirty="0">
                <a:solidFill>
                  <a:srgbClr val="01618B"/>
                </a:solidFill>
              </a:rPr>
              <a:t>Ein Myelom </a:t>
            </a:r>
            <a:r>
              <a:rPr lang="de" sz="14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ist eine Art von Krebs</a:t>
            </a:r>
            <a:r>
              <a:rPr lang="de" sz="1400" b="0" i="0" u="none" spc="-40" baseline="0" dirty="0">
                <a:solidFill>
                  <a:srgbClr val="01618B"/>
                </a:solidFill>
              </a:rPr>
              <a:t>, die </a:t>
            </a:r>
          </a:p>
          <a:p>
            <a:pPr algn="l" rtl="0">
              <a:lnSpc>
                <a:spcPts val="1920"/>
              </a:lnSpc>
            </a:pPr>
            <a:r>
              <a:rPr lang="de" sz="1400" b="0" i="0" u="none" spc="-40" baseline="0" dirty="0">
                <a:solidFill>
                  <a:srgbClr val="01618B"/>
                </a:solidFill>
              </a:rPr>
              <a:t>AL-Amyloidose </a:t>
            </a:r>
            <a:r>
              <a:rPr lang="de" sz="14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jedoch nicht</a:t>
            </a:r>
            <a:r>
              <a:rPr lang="de" sz="1400" b="0" i="0" u="none" spc="-40" baseline="0" dirty="0">
                <a:solidFill>
                  <a:srgbClr val="01618B"/>
                </a:solidFill>
              </a:rPr>
              <a:t>.</a:t>
            </a:r>
            <a:endParaRPr lang="de" sz="14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de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12–15 %  </a:t>
            </a:r>
          </a:p>
          <a:p>
            <a:pPr algn="l" rtl="0">
              <a:lnSpc>
                <a:spcPts val="2000"/>
              </a:lnSpc>
            </a:pPr>
            <a:r>
              <a:rPr lang="de" b="0" i="0" u="none" spc="-40" baseline="0">
                <a:solidFill>
                  <a:srgbClr val="01618B"/>
                </a:solidFill>
              </a:rPr>
              <a:t>der Patienten </a:t>
            </a:r>
            <a:br>
              <a:rPr lang="de" spc="-40">
                <a:solidFill>
                  <a:srgbClr val="01618B"/>
                </a:solidFill>
              </a:rPr>
            </a:br>
            <a:r>
              <a:rPr lang="de" b="0" i="0" u="none" spc="-40" baseline="0">
                <a:solidFill>
                  <a:srgbClr val="01618B"/>
                </a:solidFill>
              </a:rPr>
              <a:t>mit einem Myelom </a:t>
            </a:r>
            <a:br>
              <a:rPr lang="de" spc="-40">
                <a:solidFill>
                  <a:srgbClr val="01618B"/>
                </a:solidFill>
              </a:rPr>
            </a:br>
            <a:r>
              <a:rPr lang="de" b="0" i="0" u="none" spc="-40" baseline="0">
                <a:solidFill>
                  <a:srgbClr val="01618B"/>
                </a:solidFill>
              </a:rPr>
              <a:t>entwickeln möglicherweise eine </a:t>
            </a:r>
          </a:p>
          <a:p>
            <a:pPr algn="l" rtl="0">
              <a:lnSpc>
                <a:spcPts val="2000"/>
              </a:lnSpc>
            </a:pPr>
            <a:r>
              <a:rPr lang="de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symptomatische </a:t>
            </a:r>
          </a:p>
          <a:p>
            <a:pPr algn="l" rtl="0">
              <a:lnSpc>
                <a:spcPts val="2000"/>
              </a:lnSpc>
            </a:pPr>
            <a:r>
              <a:rPr lang="de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AL-Amyloidose</a:t>
            </a:r>
            <a:r>
              <a:rPr lang="de" b="0" i="0" u="none" spc="-40" baseline="0">
                <a:solidFill>
                  <a:srgbClr val="01618B"/>
                </a:solidFill>
              </a:rPr>
              <a:t>.</a:t>
            </a:r>
            <a:endParaRPr lang="de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59981" y="4408013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Bis zu </a:t>
            </a:r>
            <a:r>
              <a:rPr lang="de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30 %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der Patienten mit einem neu diagnostizierten Myelom haben </a:t>
            </a:r>
            <a:r>
              <a:rPr lang="de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asymptomatische Ablagerungen von Amyloidproteinen in ihren Organen</a:t>
            </a:r>
            <a:r>
              <a:rPr lang="de" sz="1400" b="1" i="0" u="none" spc="-20" baseline="0" dirty="0">
                <a:solidFill>
                  <a:srgbClr val="01618B"/>
                </a:solidFill>
              </a:rPr>
              <a:t>.</a:t>
            </a:r>
            <a:endParaRPr lang="de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31095" y="6415702"/>
            <a:ext cx="1833753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de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8 %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der Patienten mit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AL-Amyloidose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weisen möglicherweise auch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die typischen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„CRAB“-Symptome </a:t>
            </a:r>
          </a:p>
          <a:p>
            <a:pPr algn="l" rtl="0">
              <a:lnSpc>
                <a:spcPts val="1680"/>
              </a:lnSpc>
            </a:pPr>
            <a:r>
              <a:rPr lang="de" sz="1400" b="0" i="0" u="none" spc="-20" baseline="0" dirty="0">
                <a:solidFill>
                  <a:srgbClr val="01618B"/>
                </a:solidFill>
              </a:rPr>
              <a:t>eines Myeloms auf.</a:t>
            </a:r>
            <a:endParaRPr lang="de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de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ERHÖHTE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KALZIUM-SPIEGEL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NIERENINSUFFIZIENZ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ANÄMIE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e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KNOCHEN-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LÄSIONEN/-SCHMERZEN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23330" y="9048264"/>
            <a:ext cx="32972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b="0" i="0" u="none" spc="-20" baseline="0" dirty="0">
                <a:solidFill>
                  <a:srgbClr val="01618B"/>
                </a:solidFill>
              </a:rPr>
              <a:t>Viele der Behandlungsmöglichkeiten </a:t>
            </a:r>
          </a:p>
          <a:p>
            <a:pPr algn="l" rtl="0"/>
            <a:r>
              <a:rPr lang="de" b="0" i="0" u="none" spc="-20" baseline="0" dirty="0">
                <a:solidFill>
                  <a:srgbClr val="01618B"/>
                </a:solidFill>
              </a:rPr>
              <a:t>bei Myelom und AL-Amyloidose </a:t>
            </a:r>
            <a:r>
              <a:rPr lang="de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sind gleich</a:t>
            </a:r>
            <a:r>
              <a:rPr lang="de" b="0" i="0" u="none" spc="-20" baseline="0" dirty="0">
                <a:solidFill>
                  <a:srgbClr val="01618B"/>
                </a:solidFill>
              </a:rPr>
              <a:t>.</a:t>
            </a:r>
            <a:endParaRPr lang="de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111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Condensed SemiBol</vt:lpstr>
      <vt:lpstr>Arial</vt:lpstr>
      <vt:lpstr>IBM Plex Sans Light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21</cp:revision>
  <dcterms:created xsi:type="dcterms:W3CDTF">2021-10-21T09:19:19Z</dcterms:created>
  <dcterms:modified xsi:type="dcterms:W3CDTF">2021-11-05T13:15:50Z</dcterms:modified>
</cp:coreProperties>
</file>