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fr-fr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fr-fr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fr-fr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fr-fr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fr-fr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AMYLOSE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fr-fr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MYÉLOME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fr-fr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MYÉLOME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-fr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CANCER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AMYLOSE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1" y="3036968"/>
            <a:ext cx="2163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fr-fr" sz="1400" b="0" i="0" u="none" spc="-40" baseline="0" dirty="0">
                <a:solidFill>
                  <a:srgbClr val="01618B"/>
                </a:solidFill>
              </a:rPr>
              <a:t>L'amylose AL </a:t>
            </a:r>
          </a:p>
          <a:p>
            <a:pPr algn="l" rtl="0">
              <a:lnSpc>
                <a:spcPts val="1600"/>
              </a:lnSpc>
            </a:pPr>
            <a:r>
              <a:rPr lang="fr-fr" sz="1400" b="0" i="0" u="none" spc="-40" baseline="0" dirty="0">
                <a:solidFill>
                  <a:srgbClr val="01618B"/>
                </a:solidFill>
              </a:rPr>
              <a:t>et le myélome </a:t>
            </a:r>
          </a:p>
          <a:p>
            <a:pPr algn="l" rtl="0">
              <a:lnSpc>
                <a:spcPts val="1600"/>
              </a:lnSpc>
            </a:pPr>
            <a:r>
              <a:rPr lang="fr-fr" sz="1400" b="0" i="0" u="none" spc="-40" baseline="0" dirty="0">
                <a:solidFill>
                  <a:srgbClr val="01618B"/>
                </a:solidFill>
              </a:rPr>
              <a:t>résultent tous les deux d'</a:t>
            </a:r>
          </a:p>
          <a:p>
            <a:pPr algn="l" rtl="0">
              <a:lnSpc>
                <a:spcPts val="2100"/>
              </a:lnSpc>
            </a:pPr>
            <a:r>
              <a:rPr lang="fr-f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anomalies </a:t>
            </a:r>
          </a:p>
          <a:p>
            <a:pPr algn="l" rtl="0">
              <a:lnSpc>
                <a:spcPts val="2100"/>
              </a:lnSpc>
            </a:pPr>
            <a:r>
              <a:rPr lang="fr-f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des plasmocytes </a:t>
            </a:r>
          </a:p>
          <a:p>
            <a:pPr algn="l" rtl="0">
              <a:lnSpc>
                <a:spcPts val="2100"/>
              </a:lnSpc>
            </a:pPr>
            <a:r>
              <a:rPr lang="fr-f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dans la moelle osseuse</a:t>
            </a:r>
            <a:r>
              <a:rPr lang="fr-fr" sz="1400" b="0" i="0" u="none" spc="-40" baseline="0" dirty="0">
                <a:solidFill>
                  <a:srgbClr val="E64734"/>
                </a:solidFill>
              </a:rPr>
              <a:t>. </a:t>
            </a:r>
            <a:endParaRPr lang="fr-fr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769205" y="3606688"/>
            <a:ext cx="3662797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fr-fr" sz="1600" b="0" i="0" u="none" spc="-40" baseline="0">
                <a:solidFill>
                  <a:srgbClr val="01618B"/>
                </a:solidFill>
              </a:rPr>
              <a:t>Le myélome </a:t>
            </a:r>
            <a:r>
              <a:rPr lang="fr-fr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est un cancer</a:t>
            </a:r>
            <a:r>
              <a:rPr lang="fr-fr" sz="1600" b="0" i="0" u="none" spc="-40" baseline="0">
                <a:solidFill>
                  <a:srgbClr val="01618B"/>
                </a:solidFill>
              </a:rPr>
              <a:t>, tandis que </a:t>
            </a:r>
          </a:p>
          <a:p>
            <a:pPr algn="l" rtl="0">
              <a:lnSpc>
                <a:spcPts val="1920"/>
              </a:lnSpc>
            </a:pPr>
            <a:r>
              <a:rPr lang="fr-fr" sz="1600" b="0" i="0" u="none" spc="-40" baseline="0">
                <a:solidFill>
                  <a:srgbClr val="01618B"/>
                </a:solidFill>
              </a:rPr>
              <a:t>l'amylose AL </a:t>
            </a:r>
            <a:r>
              <a:rPr lang="fr-fr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n'en est pas un</a:t>
            </a:r>
            <a:r>
              <a:rPr lang="fr-fr" sz="1600" b="0" i="0" u="none" spc="-40" baseline="0">
                <a:solidFill>
                  <a:srgbClr val="01618B"/>
                </a:solidFill>
              </a:rPr>
              <a:t>.</a:t>
            </a:r>
            <a:endParaRPr lang="fr-fr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fr-fr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12-15 %  </a:t>
            </a:r>
          </a:p>
          <a:p>
            <a:pPr algn="l" rtl="0">
              <a:lnSpc>
                <a:spcPts val="2000"/>
              </a:lnSpc>
            </a:pPr>
            <a:r>
              <a:rPr lang="fr-fr" b="0" i="0" u="none" spc="-40" baseline="0" dirty="0">
                <a:solidFill>
                  <a:srgbClr val="01618B"/>
                </a:solidFill>
              </a:rPr>
              <a:t>des patients </a:t>
            </a:r>
            <a:br>
              <a:rPr lang="fr-fr" spc="-40" dirty="0">
                <a:solidFill>
                  <a:srgbClr val="01618B"/>
                </a:solidFill>
              </a:rPr>
            </a:br>
            <a:r>
              <a:rPr lang="fr-fr" b="0" i="0" u="none" spc="-40" baseline="0" dirty="0">
                <a:solidFill>
                  <a:srgbClr val="01618B"/>
                </a:solidFill>
              </a:rPr>
              <a:t>atteints d'un myélome </a:t>
            </a:r>
            <a:br>
              <a:rPr lang="fr-fr" spc="-40" dirty="0">
                <a:solidFill>
                  <a:srgbClr val="01618B"/>
                </a:solidFill>
              </a:rPr>
            </a:br>
            <a:r>
              <a:rPr lang="fr-fr" b="0" i="0" u="none" spc="-40" baseline="0" dirty="0">
                <a:solidFill>
                  <a:srgbClr val="01618B"/>
                </a:solidFill>
              </a:rPr>
              <a:t>risquent de développer </a:t>
            </a:r>
          </a:p>
          <a:p>
            <a:pPr algn="l" rtl="0">
              <a:lnSpc>
                <a:spcPts val="2000"/>
              </a:lnSpc>
            </a:pPr>
            <a:r>
              <a:rPr lang="fr-f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une amylose AL</a:t>
            </a:r>
          </a:p>
          <a:p>
            <a:pPr algn="l" rtl="0">
              <a:lnSpc>
                <a:spcPts val="2000"/>
              </a:lnSpc>
            </a:pPr>
            <a:r>
              <a:rPr lang="fr-f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symptomatique</a:t>
            </a:r>
            <a:r>
              <a:rPr lang="fr-fr" b="0" i="0" u="none" spc="-40" baseline="0" dirty="0">
                <a:solidFill>
                  <a:srgbClr val="01618B"/>
                </a:solidFill>
              </a:rPr>
              <a:t>.</a:t>
            </a:r>
            <a:endParaRPr lang="fr-fr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46424" y="4423665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Jusqu'à </a:t>
            </a:r>
            <a:r>
              <a:rPr lang="fr-fr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des patients ayant reçu un nouveau diagnostic de myélome peuvent présenter des </a:t>
            </a:r>
            <a:r>
              <a:rPr lang="fr-fr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dépôts asymptomatiques de protéines amyloïdes dans leurs organes</a:t>
            </a:r>
            <a:r>
              <a:rPr lang="fr-fr" sz="1400" b="1" i="0" u="none" spc="-20" baseline="0" dirty="0">
                <a:solidFill>
                  <a:srgbClr val="01618B"/>
                </a:solidFill>
              </a:rPr>
              <a:t>.</a:t>
            </a:r>
            <a:endParaRPr lang="fr-fr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03729" y="6332713"/>
            <a:ext cx="1871468" cy="204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fr-fr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8 %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des patients atteints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d'amylose AL 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risquent aussi de développer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les symptômes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distinctifs du « CRABE » </a:t>
            </a:r>
          </a:p>
          <a:p>
            <a:pPr algn="l" rtl="0">
              <a:lnSpc>
                <a:spcPts val="1680"/>
              </a:lnSpc>
            </a:pPr>
            <a:r>
              <a:rPr lang="fr-fr" sz="1400" b="0" i="0" u="none" spc="-20" baseline="0" dirty="0">
                <a:solidFill>
                  <a:srgbClr val="01618B"/>
                </a:solidFill>
              </a:rPr>
              <a:t>du myélome.</a:t>
            </a:r>
            <a:endParaRPr lang="fr-fr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fr-fr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r-f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NIVEAUX DE CALCIUM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ELEVÉS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r-f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INSUFFISANCE RENALE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r-f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ANÉMIE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95543" cy="397669"/>
            <a:chOff x="7264396" y="7712014"/>
            <a:chExt cx="1495543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r-fr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r-f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4" y="7780267"/>
              <a:ext cx="1098565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LESIONS/DOULEURS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OSSEUSES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93127" y="9246600"/>
            <a:ext cx="30085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sz="1600" b="0" i="0" u="none" spc="-20" baseline="0" dirty="0">
                <a:solidFill>
                  <a:srgbClr val="01618B"/>
                </a:solidFill>
              </a:rPr>
              <a:t>De nombreux traitements </a:t>
            </a:r>
          </a:p>
          <a:p>
            <a:pPr algn="l" rtl="0"/>
            <a:r>
              <a:rPr lang="fr-fr" sz="1600" b="0" i="0" u="none" spc="-20" baseline="0" dirty="0">
                <a:solidFill>
                  <a:srgbClr val="01618B"/>
                </a:solidFill>
              </a:rPr>
              <a:t>du myélome et de l'amylose AL </a:t>
            </a:r>
            <a:r>
              <a:rPr lang="fr-fr" sz="16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sont identiques</a:t>
            </a:r>
            <a:r>
              <a:rPr lang="fr-fr" sz="1600" b="0" i="0" u="none" spc="-20" baseline="0" dirty="0">
                <a:solidFill>
                  <a:srgbClr val="01618B"/>
                </a:solidFill>
              </a:rPr>
              <a:t>.</a:t>
            </a:r>
            <a:endParaRPr lang="fr-fr" sz="1600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135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 Light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2021-11-04T12:05:57Z</dcterms:modified>
</cp:coreProperties>
</file>