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fi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fi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fi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fi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fi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AL-AMYLOIDOOSI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fi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JA MYELOOMA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02215" y="2482052"/>
            <a:ext cx="892862" cy="868939"/>
            <a:chOff x="4002215" y="2482052"/>
            <a:chExt cx="892862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i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02215" y="2802259"/>
              <a:ext cx="892862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fi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i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SYÖPÄ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i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i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AL-AMYLOIDOOSI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7" y="2521704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fi" sz="1400" b="0" i="0" u="none" spc="-40" baseline="0" dirty="0">
                <a:solidFill>
                  <a:srgbClr val="01618B"/>
                </a:solidFill>
              </a:rPr>
              <a:t>Sekä AL-amyloidoosi </a:t>
            </a:r>
          </a:p>
          <a:p>
            <a:pPr algn="l" rtl="0">
              <a:lnSpc>
                <a:spcPts val="1600"/>
              </a:lnSpc>
            </a:pPr>
            <a:r>
              <a:rPr lang="fi" sz="1400" b="0" i="0" u="none" spc="-40" baseline="0" dirty="0">
                <a:solidFill>
                  <a:srgbClr val="01618B"/>
                </a:solidFill>
              </a:rPr>
              <a:t>että myelooma </a:t>
            </a:r>
          </a:p>
          <a:p>
            <a:pPr algn="l" rtl="0">
              <a:lnSpc>
                <a:spcPts val="1600"/>
              </a:lnSpc>
            </a:pPr>
            <a:r>
              <a:rPr lang="fi" sz="1400" b="0" i="0" u="none" spc="-40" baseline="0" dirty="0">
                <a:solidFill>
                  <a:srgbClr val="01618B"/>
                </a:solidFill>
              </a:rPr>
              <a:t>johtuvat</a:t>
            </a:r>
          </a:p>
          <a:p>
            <a:pPr algn="l" rtl="0">
              <a:lnSpc>
                <a:spcPts val="2100"/>
              </a:lnSpc>
            </a:pPr>
            <a:endParaRPr lang="fi" sz="1400" b="0" i="0" u="none" spc="-40" baseline="0" dirty="0">
              <a:solidFill>
                <a:srgbClr val="01618B"/>
              </a:solidFill>
            </a:endParaRPr>
          </a:p>
          <a:p>
            <a:pPr algn="l" rtl="0">
              <a:lnSpc>
                <a:spcPts val="2100"/>
              </a:lnSpc>
            </a:pPr>
            <a:endParaRPr lang="fi" sz="1400" b="0" i="0" u="none" spc="-40" baseline="0" dirty="0">
              <a:solidFill>
                <a:srgbClr val="01618B"/>
              </a:solidFill>
            </a:endParaRPr>
          </a:p>
          <a:p>
            <a:pPr algn="l" rtl="0">
              <a:lnSpc>
                <a:spcPts val="2100"/>
              </a:lnSpc>
            </a:pPr>
            <a:r>
              <a:rPr lang="fi" sz="19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luuytimessä sijaitsevien plasmasolujen poikkeamista</a:t>
            </a:r>
            <a:r>
              <a:rPr lang="fi" sz="1400" b="0" i="0" u="none" spc="-40" baseline="0" dirty="0">
                <a:solidFill>
                  <a:srgbClr val="E64734"/>
                </a:solidFill>
              </a:rPr>
              <a:t>. </a:t>
            </a:r>
            <a:endParaRPr lang="fi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779836" y="3603348"/>
            <a:ext cx="3543469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fi" sz="1600" b="0" i="0" u="none" spc="-40" baseline="0" dirty="0">
                <a:solidFill>
                  <a:srgbClr val="01618B"/>
                </a:solidFill>
              </a:rPr>
              <a:t>Myelooma </a:t>
            </a:r>
            <a:r>
              <a:rPr lang="fi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on syöpätyyppi</a:t>
            </a:r>
            <a:r>
              <a:rPr lang="fi" sz="1600" b="0" i="0" u="none" spc="-40" baseline="0" dirty="0">
                <a:solidFill>
                  <a:srgbClr val="01618B"/>
                </a:solidFill>
              </a:rPr>
              <a:t>, kun taas </a:t>
            </a:r>
          </a:p>
          <a:p>
            <a:pPr algn="l" rtl="0">
              <a:lnSpc>
                <a:spcPts val="1920"/>
              </a:lnSpc>
            </a:pPr>
            <a:r>
              <a:rPr lang="fi" sz="1600" b="0" i="0" u="none" spc="-40" baseline="0" dirty="0">
                <a:solidFill>
                  <a:srgbClr val="01618B"/>
                </a:solidFill>
              </a:rPr>
              <a:t>AL-amyloidoosi </a:t>
            </a:r>
            <a:r>
              <a:rPr lang="fi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ei ole sellainen</a:t>
            </a:r>
            <a:r>
              <a:rPr lang="fi" sz="1600" b="0" i="0" u="none" spc="-40" baseline="0" dirty="0">
                <a:solidFill>
                  <a:srgbClr val="01618B"/>
                </a:solidFill>
              </a:rPr>
              <a:t>.</a:t>
            </a:r>
            <a:endParaRPr lang="fi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713867" y="5478371"/>
            <a:ext cx="232597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fi" sz="28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12–15 %:lle  </a:t>
            </a:r>
          </a:p>
          <a:p>
            <a:pPr algn="l" rtl="0">
              <a:lnSpc>
                <a:spcPts val="2000"/>
              </a:lnSpc>
            </a:pPr>
            <a:br>
              <a:rPr lang="fi" sz="1600" spc="-40" dirty="0">
                <a:solidFill>
                  <a:srgbClr val="01618B"/>
                </a:solidFill>
              </a:rPr>
            </a:br>
            <a:r>
              <a:rPr lang="fi" sz="1600" b="0" i="0" u="none" spc="-40" baseline="0" dirty="0">
                <a:solidFill>
                  <a:srgbClr val="01618B"/>
                </a:solidFill>
              </a:rPr>
              <a:t>myeloomapotilaista </a:t>
            </a:r>
            <a:br>
              <a:rPr lang="fi" sz="1600" spc="-40" dirty="0">
                <a:solidFill>
                  <a:srgbClr val="01618B"/>
                </a:solidFill>
              </a:rPr>
            </a:br>
            <a:r>
              <a:rPr lang="fi" sz="1600" b="0" i="0" u="none" spc="-40" baseline="0" dirty="0">
                <a:solidFill>
                  <a:srgbClr val="01618B"/>
                </a:solidFill>
              </a:rPr>
              <a:t>voi kehittyä </a:t>
            </a:r>
          </a:p>
          <a:p>
            <a:pPr algn="l" rtl="0">
              <a:lnSpc>
                <a:spcPts val="2000"/>
              </a:lnSpc>
            </a:pPr>
            <a:r>
              <a:rPr lang="fi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symptomaattinen </a:t>
            </a:r>
          </a:p>
          <a:p>
            <a:pPr algn="l" rtl="0">
              <a:lnSpc>
                <a:spcPts val="2000"/>
              </a:lnSpc>
            </a:pPr>
            <a:r>
              <a:rPr lang="fi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AL-amyloidoosi</a:t>
            </a:r>
            <a:r>
              <a:rPr lang="fi" sz="1600" b="0" i="0" u="none" spc="-40" baseline="0" dirty="0">
                <a:solidFill>
                  <a:srgbClr val="01618B"/>
                </a:solidFill>
              </a:rPr>
              <a:t>.</a:t>
            </a:r>
            <a:endParaRPr lang="fi" sz="1600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Jopa </a:t>
            </a:r>
            <a:r>
              <a:rPr lang="fi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30 %:lla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potilaista, joilla on uusi myeloomadiagnoosi, voi olla </a:t>
            </a:r>
            <a:r>
              <a:rPr lang="fi" sz="1400" b="1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elimissään oireettomia amyloidiproteiinien kertymiä</a:t>
            </a:r>
            <a:r>
              <a:rPr lang="fi" sz="1400" b="1" i="0" u="none" spc="-20" baseline="0">
                <a:solidFill>
                  <a:srgbClr val="01618B"/>
                </a:solidFill>
              </a:rPr>
              <a:t>.</a:t>
            </a:r>
            <a:endParaRPr lang="fi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650206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fi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8 %:lla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potilaista, joilla on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AL-amyloidoosi,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voi olla myös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selkeitä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myelooman </a:t>
            </a:r>
          </a:p>
          <a:p>
            <a:pPr algn="l" rtl="0">
              <a:lnSpc>
                <a:spcPts val="1680"/>
              </a:lnSpc>
            </a:pPr>
            <a:r>
              <a:rPr lang="fi" sz="1400" b="0" i="0" u="none" spc="-20" baseline="0">
                <a:solidFill>
                  <a:srgbClr val="01618B"/>
                </a:solidFill>
              </a:rPr>
              <a:t>CRAB-oireita.</a:t>
            </a:r>
            <a:endParaRPr lang="fi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fi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i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KALSIUMTASOT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KOHOLLA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i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MUNUAISTEN VAJAATOIMINTA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i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fi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fi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LUU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LEESIOT/KIPU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618037" y="9025641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fi" b="0" i="0" u="none" spc="-20" baseline="0" dirty="0">
                <a:solidFill>
                  <a:srgbClr val="01618B"/>
                </a:solidFill>
              </a:rPr>
              <a:t>Monet </a:t>
            </a:r>
          </a:p>
          <a:p>
            <a:pPr algn="l" rtl="0"/>
            <a:r>
              <a:rPr lang="fi" b="0" i="0" u="none" spc="-20" baseline="0" dirty="0">
                <a:solidFill>
                  <a:srgbClr val="01618B"/>
                </a:solidFill>
              </a:rPr>
              <a:t>myelooman ja AL-amyloidoosin hoidot </a:t>
            </a:r>
            <a:r>
              <a:rPr lang="fi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ovat samoja</a:t>
            </a:r>
            <a:r>
              <a:rPr lang="fi" b="0" i="0" u="none" spc="-20" baseline="0" dirty="0">
                <a:solidFill>
                  <a:srgbClr val="01618B"/>
                </a:solidFill>
              </a:rPr>
              <a:t>.</a:t>
            </a:r>
            <a:endParaRPr lang="fi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97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IBM Plex Sans</vt:lpstr>
      <vt:lpstr>Arial</vt:lpstr>
      <vt:lpstr>IBM Plex Sans Condensed SemiBol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2021-11-04T15:59:30Z</dcterms:modified>
</cp:coreProperties>
</file>