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75" d="100"/>
          <a:sy n="75" d="100"/>
        </p:scale>
        <p:origin x="341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da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da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da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da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a" sz="4800" b="0" i="0" u="none" spc="-110" baseline="0" dirty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AMYLOIDOSE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215169" y="1301871"/>
            <a:ext cx="52562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a" sz="4800" b="1" i="0" u="none" spc="-80" baseline="0" dirty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&amp; MYELOMATOSE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a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a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MYELOMATOSE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a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KRÆFT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a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da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AMYLOIDOSE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77030" y="2846283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da" sz="1400" b="0" i="0" u="none" spc="-40" baseline="0" dirty="0">
                <a:solidFill>
                  <a:srgbClr val="01618B"/>
                </a:solidFill>
              </a:rPr>
              <a:t>AL amyloidose </a:t>
            </a:r>
          </a:p>
          <a:p>
            <a:pPr algn="l" rtl="0">
              <a:lnSpc>
                <a:spcPts val="1600"/>
              </a:lnSpc>
            </a:pPr>
            <a:r>
              <a:rPr lang="da" sz="1400" b="0" i="0" u="none" spc="-40" baseline="0" dirty="0">
                <a:solidFill>
                  <a:srgbClr val="01618B"/>
                </a:solidFill>
              </a:rPr>
              <a:t>og myelomatose </a:t>
            </a:r>
          </a:p>
          <a:p>
            <a:pPr algn="l" rtl="0">
              <a:lnSpc>
                <a:spcPts val="1600"/>
              </a:lnSpc>
            </a:pPr>
            <a:r>
              <a:rPr lang="da" sz="1400" b="0" i="0" u="none" spc="-40" baseline="0" dirty="0">
                <a:solidFill>
                  <a:srgbClr val="01618B"/>
                </a:solidFill>
              </a:rPr>
              <a:t>er begge et resultat af</a:t>
            </a:r>
          </a:p>
          <a:p>
            <a:pPr algn="l" rtl="0">
              <a:lnSpc>
                <a:spcPts val="2100"/>
              </a:lnSpc>
            </a:pPr>
            <a:r>
              <a:rPr lang="da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abnormalitet </a:t>
            </a:r>
          </a:p>
          <a:p>
            <a:pPr algn="l" rtl="0">
              <a:lnSpc>
                <a:spcPts val="2100"/>
              </a:lnSpc>
            </a:pPr>
            <a:r>
              <a:rPr lang="da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 de </a:t>
            </a:r>
          </a:p>
          <a:p>
            <a:pPr algn="l" rtl="0">
              <a:lnSpc>
                <a:spcPts val="2100"/>
              </a:lnSpc>
            </a:pPr>
            <a:r>
              <a:rPr lang="da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plasmaceller, der findes i knoglemarven</a:t>
            </a:r>
            <a:r>
              <a:rPr lang="da" sz="1400" b="0" i="0" u="none" spc="-40" baseline="0" dirty="0">
                <a:solidFill>
                  <a:srgbClr val="E64734"/>
                </a:solidFill>
              </a:rPr>
              <a:t>. </a:t>
            </a:r>
            <a:endParaRPr lang="da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da" sz="1600" b="0" i="0" u="none" spc="-40" baseline="0">
                <a:solidFill>
                  <a:srgbClr val="01618B"/>
                </a:solidFill>
              </a:rPr>
              <a:t>Myelomatose </a:t>
            </a:r>
            <a:r>
              <a:rPr lang="da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er kræft</a:t>
            </a:r>
            <a:r>
              <a:rPr lang="da" sz="1600" b="0" i="0" u="none" spc="-40" baseline="0">
                <a:solidFill>
                  <a:srgbClr val="01618B"/>
                </a:solidFill>
              </a:rPr>
              <a:t>, mens </a:t>
            </a:r>
          </a:p>
          <a:p>
            <a:pPr algn="l" rtl="0">
              <a:lnSpc>
                <a:spcPts val="1920"/>
              </a:lnSpc>
            </a:pPr>
            <a:r>
              <a:rPr lang="da" sz="1600" b="0" i="0" u="none" spc="-40" baseline="0">
                <a:solidFill>
                  <a:srgbClr val="01618B"/>
                </a:solidFill>
              </a:rPr>
              <a:t>AL amyloidose </a:t>
            </a:r>
            <a:r>
              <a:rPr lang="da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ikke er</a:t>
            </a:r>
            <a:r>
              <a:rPr lang="da" sz="1600" b="0" i="0" u="none" spc="-40" baseline="0">
                <a:solidFill>
                  <a:srgbClr val="01618B"/>
                </a:solidFill>
              </a:rPr>
              <a:t>.</a:t>
            </a:r>
            <a:endParaRPr lang="da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da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12-15 %  </a:t>
            </a:r>
          </a:p>
          <a:p>
            <a:pPr algn="l" rtl="0">
              <a:lnSpc>
                <a:spcPts val="2000"/>
              </a:lnSpc>
            </a:pPr>
            <a:r>
              <a:rPr lang="da" b="0" i="0" u="none" spc="-40" baseline="0">
                <a:solidFill>
                  <a:srgbClr val="01618B"/>
                </a:solidFill>
              </a:rPr>
              <a:t>af patienter </a:t>
            </a:r>
            <a:br>
              <a:rPr lang="da" spc="-40">
                <a:solidFill>
                  <a:srgbClr val="01618B"/>
                </a:solidFill>
              </a:rPr>
            </a:br>
            <a:r>
              <a:rPr lang="da" b="0" i="0" u="none" spc="-40" baseline="0">
                <a:solidFill>
                  <a:srgbClr val="01618B"/>
                </a:solidFill>
              </a:rPr>
              <a:t>med myelomatose </a:t>
            </a:r>
            <a:br>
              <a:rPr lang="da" spc="-40">
                <a:solidFill>
                  <a:srgbClr val="01618B"/>
                </a:solidFill>
              </a:rPr>
            </a:br>
            <a:r>
              <a:rPr lang="da" b="0" i="0" u="none" spc="-40" baseline="0">
                <a:solidFill>
                  <a:srgbClr val="01618B"/>
                </a:solidFill>
              </a:rPr>
              <a:t>kan udvikle </a:t>
            </a:r>
          </a:p>
          <a:p>
            <a:pPr algn="l" rtl="0">
              <a:lnSpc>
                <a:spcPts val="2000"/>
              </a:lnSpc>
            </a:pPr>
            <a:r>
              <a:rPr lang="da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asymptomatisk </a:t>
            </a:r>
          </a:p>
          <a:p>
            <a:pPr algn="l" rtl="0">
              <a:lnSpc>
                <a:spcPts val="2000"/>
              </a:lnSpc>
            </a:pPr>
            <a:r>
              <a:rPr lang="da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amyloidose</a:t>
            </a:r>
            <a:r>
              <a:rPr lang="da" b="0" i="0" u="none" spc="-40" baseline="0">
                <a:solidFill>
                  <a:srgbClr val="01618B"/>
                </a:solidFill>
              </a:rPr>
              <a:t>.</a:t>
            </a:r>
            <a:endParaRPr lang="da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13296" y="4358421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da" sz="1400" b="0" i="0" u="none" spc="-20" baseline="0" dirty="0">
                <a:solidFill>
                  <a:srgbClr val="01618B"/>
                </a:solidFill>
              </a:rPr>
              <a:t>Op til </a:t>
            </a:r>
            <a:r>
              <a:rPr lang="da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30 % </a:t>
            </a:r>
          </a:p>
          <a:p>
            <a:pPr algn="l" rtl="0">
              <a:lnSpc>
                <a:spcPts val="1680"/>
              </a:lnSpc>
            </a:pPr>
            <a:r>
              <a:rPr lang="da" sz="1400" b="0" i="0" u="none" spc="-20" baseline="0" dirty="0">
                <a:solidFill>
                  <a:srgbClr val="01618B"/>
                </a:solidFill>
              </a:rPr>
              <a:t>af patienter med en ny myelomatosediagnose kan have </a:t>
            </a:r>
            <a:r>
              <a:rPr lang="da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asymptomatiske ophobninger af amyloidprotein i deres organer</a:t>
            </a:r>
            <a:r>
              <a:rPr lang="da" sz="1400" b="1" i="0" u="none" spc="-20" baseline="0" dirty="0">
                <a:solidFill>
                  <a:srgbClr val="01618B"/>
                </a:solidFill>
              </a:rPr>
              <a:t>.</a:t>
            </a:r>
            <a:endParaRPr lang="da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91188" y="6468382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da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8 % </a:t>
            </a:r>
          </a:p>
          <a:p>
            <a:pPr algn="l" rtl="0">
              <a:lnSpc>
                <a:spcPts val="1680"/>
              </a:lnSpc>
            </a:pPr>
            <a:r>
              <a:rPr lang="da" sz="1400" b="0" i="0" u="none" spc="-20" baseline="0" dirty="0">
                <a:solidFill>
                  <a:srgbClr val="01618B"/>
                </a:solidFill>
              </a:rPr>
              <a:t>af patienter med </a:t>
            </a:r>
          </a:p>
          <a:p>
            <a:pPr algn="l" rtl="0">
              <a:lnSpc>
                <a:spcPts val="1680"/>
              </a:lnSpc>
            </a:pPr>
            <a:r>
              <a:rPr lang="da" sz="1400" b="0" i="0" u="none" spc="-20" baseline="0" dirty="0">
                <a:solidFill>
                  <a:srgbClr val="01618B"/>
                </a:solidFill>
              </a:rPr>
              <a:t>AL amyloidose </a:t>
            </a:r>
          </a:p>
          <a:p>
            <a:pPr algn="l" rtl="0">
              <a:lnSpc>
                <a:spcPts val="1680"/>
              </a:lnSpc>
            </a:pPr>
            <a:r>
              <a:rPr lang="da" sz="1400" b="0" i="0" u="none" spc="-20" baseline="0" dirty="0">
                <a:solidFill>
                  <a:srgbClr val="01618B"/>
                </a:solidFill>
              </a:rPr>
              <a:t>kan også have </a:t>
            </a:r>
          </a:p>
          <a:p>
            <a:pPr algn="l" rtl="0">
              <a:lnSpc>
                <a:spcPts val="1680"/>
              </a:lnSpc>
            </a:pPr>
            <a:r>
              <a:rPr lang="da" sz="1400" b="0" i="0" u="none" spc="-20" baseline="0" dirty="0">
                <a:solidFill>
                  <a:srgbClr val="01618B"/>
                </a:solidFill>
              </a:rPr>
              <a:t>de karakteristiske </a:t>
            </a:r>
          </a:p>
          <a:p>
            <a:pPr algn="l" rtl="0">
              <a:lnSpc>
                <a:spcPts val="1680"/>
              </a:lnSpc>
            </a:pPr>
            <a:r>
              <a:rPr lang="da" sz="1400" b="0" i="0" u="none" spc="-20" baseline="0" dirty="0">
                <a:solidFill>
                  <a:srgbClr val="01618B"/>
                </a:solidFill>
              </a:rPr>
              <a:t>»CRAB«-symptomer </a:t>
            </a:r>
          </a:p>
          <a:p>
            <a:pPr algn="l" rtl="0">
              <a:lnSpc>
                <a:spcPts val="1680"/>
              </a:lnSpc>
            </a:pPr>
            <a:r>
              <a:rPr lang="da" sz="1400" b="0" i="0" u="none" spc="-20" baseline="0" dirty="0">
                <a:solidFill>
                  <a:srgbClr val="01618B"/>
                </a:solidFill>
              </a:rPr>
              <a:t>ved myelomatose.</a:t>
            </a:r>
            <a:endParaRPr lang="da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da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a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da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CALCIUMNIVEAU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FORHØJET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08677" cy="397669"/>
            <a:chOff x="7264396" y="6840475"/>
            <a:chExt cx="1408677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a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a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da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06800"/>
              <a:ext cx="993185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NYRESVIGT (RENAL FAILURE)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a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a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da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ANÆMI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607507" cy="397669"/>
            <a:chOff x="7264396" y="7712014"/>
            <a:chExt cx="160750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a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da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da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29933" y="7713401"/>
              <a:ext cx="1241970" cy="38472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8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KNOGLELÆSIONER/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8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-SMERTER (BONE LESIONS/PAIN)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a" b="0" i="0" u="none" spc="-20" baseline="0">
                <a:solidFill>
                  <a:srgbClr val="01618B"/>
                </a:solidFill>
              </a:rPr>
              <a:t>Mange af behandlingerne </a:t>
            </a:r>
          </a:p>
          <a:p>
            <a:pPr algn="l" rtl="0"/>
            <a:r>
              <a:rPr lang="da" b="0" i="0" u="none" spc="-20" baseline="0">
                <a:solidFill>
                  <a:srgbClr val="01618B"/>
                </a:solidFill>
              </a:rPr>
              <a:t>ved myelomatose og AL amyloidose </a:t>
            </a:r>
            <a:r>
              <a:rPr lang="da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er de samme</a:t>
            </a:r>
            <a:r>
              <a:rPr lang="da" b="0" i="0" u="none" spc="-20" baseline="0">
                <a:solidFill>
                  <a:srgbClr val="01618B"/>
                </a:solidFill>
              </a:rPr>
              <a:t>.</a:t>
            </a:r>
            <a:endParaRPr lang="da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128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Condensed SemiBol</vt:lpstr>
      <vt:lpstr>IBM Plex Sans Light</vt:lpstr>
      <vt:lpstr>IBM Plex Sans</vt:lpstr>
      <vt:lpstr>Arial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2021-11-05T11:33:35Z</dcterms:modified>
</cp:coreProperties>
</file>