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bold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-258334" y="226384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520"/>
              </a:lnSpc>
            </a:pPr>
            <a:r>
              <a:rPr lang="he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r" rtl="1">
              <a:lnSpc>
                <a:spcPts val="1520"/>
              </a:lnSpc>
            </a:pPr>
            <a:r>
              <a:rPr lang="he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669564" y="9993534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1">
              <a:lnSpc>
                <a:spcPts val="1520"/>
              </a:lnSpc>
            </a:pPr>
            <a:r>
              <a:rPr lang="he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l" rtl="1">
              <a:lnSpc>
                <a:spcPts val="1520"/>
              </a:lnSpc>
            </a:pPr>
            <a:r>
              <a:rPr lang="he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" sz="4800" b="0" i="0" u="none" spc="-110" baseline="0" dirty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עמילואידוזיס ראשונית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" sz="4800" b="1" i="0" u="none" spc="-80" baseline="0" dirty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ומיאלומה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מיאלומה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סרטן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he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he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עמילואידוזיס ראשונית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479091" y="2512876"/>
            <a:ext cx="1375164" cy="2259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600"/>
              </a:lnSpc>
            </a:pPr>
            <a:r>
              <a:rPr lang="he" sz="1400" b="0" i="0" u="none" spc="-40" baseline="0" dirty="0">
                <a:solidFill>
                  <a:srgbClr val="01618B"/>
                </a:solidFill>
              </a:rPr>
              <a:t>עמילואידוזיס ראשונית </a:t>
            </a:r>
          </a:p>
          <a:p>
            <a:pPr algn="r" rtl="1">
              <a:lnSpc>
                <a:spcPts val="1600"/>
              </a:lnSpc>
            </a:pPr>
            <a:r>
              <a:rPr lang="he" sz="1400" b="0" i="0" u="none" spc="-40" baseline="0" dirty="0">
                <a:solidFill>
                  <a:srgbClr val="01618B"/>
                </a:solidFill>
              </a:rPr>
              <a:t>ומיאלומה </a:t>
            </a:r>
          </a:p>
          <a:p>
            <a:pPr algn="r" rtl="1">
              <a:lnSpc>
                <a:spcPts val="1600"/>
              </a:lnSpc>
            </a:pPr>
            <a:r>
              <a:rPr lang="he" sz="1400" b="0" i="0" u="none" spc="-40" baseline="0" dirty="0">
                <a:solidFill>
                  <a:srgbClr val="01618B"/>
                </a:solidFill>
              </a:rPr>
              <a:t>שניהם נגרמים</a:t>
            </a:r>
          </a:p>
          <a:p>
            <a:pPr algn="r" rtl="1">
              <a:lnSpc>
                <a:spcPts val="2100"/>
              </a:lnSpc>
            </a:pPr>
            <a:r>
              <a:rPr lang="he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מחריגות </a:t>
            </a:r>
          </a:p>
          <a:p>
            <a:pPr algn="r" rtl="1">
              <a:lnSpc>
                <a:spcPts val="2100"/>
              </a:lnSpc>
            </a:pPr>
            <a:r>
              <a:rPr lang="he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בפלסמה </a:t>
            </a:r>
          </a:p>
          <a:p>
            <a:pPr algn="r" rtl="1">
              <a:lnSpc>
                <a:spcPts val="2100"/>
              </a:lnSpc>
            </a:pPr>
            <a:r>
              <a:rPr lang="he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תאים הנמצאים במח העצם</a:t>
            </a:r>
            <a:r>
              <a:rPr lang="he" sz="1400" b="0" i="0" u="none" spc="-40" baseline="0" dirty="0">
                <a:solidFill>
                  <a:srgbClr val="E64734"/>
                </a:solidFill>
              </a:rPr>
              <a:t>. </a:t>
            </a:r>
            <a:endParaRPr lang="he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77292" y="3506210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920"/>
              </a:lnSpc>
            </a:pPr>
            <a:r>
              <a:rPr lang="he" sz="1600" b="0" i="0" u="none" spc="-40" baseline="0" dirty="0">
                <a:solidFill>
                  <a:srgbClr val="01618B"/>
                </a:solidFill>
              </a:rPr>
              <a:t>מיאלומה </a:t>
            </a:r>
            <a:r>
              <a:rPr lang="he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היא סוג של סרטן</a:t>
            </a:r>
            <a:r>
              <a:rPr lang="he" sz="1600" b="0" i="0" u="none" spc="-40" baseline="0" dirty="0">
                <a:solidFill>
                  <a:srgbClr val="01618B"/>
                </a:solidFill>
              </a:rPr>
              <a:t>, בעוד </a:t>
            </a:r>
          </a:p>
          <a:p>
            <a:pPr algn="r" rtl="1">
              <a:lnSpc>
                <a:spcPts val="1920"/>
              </a:lnSpc>
            </a:pPr>
            <a:r>
              <a:rPr lang="he" sz="1600" b="0" i="0" u="none" spc="-40" baseline="0" dirty="0">
                <a:solidFill>
                  <a:srgbClr val="01618B"/>
                </a:solidFill>
              </a:rPr>
              <a:t>עמילואידוזיס AL </a:t>
            </a:r>
            <a:r>
              <a:rPr lang="he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היא לא</a:t>
            </a:r>
            <a:r>
              <a:rPr lang="he" sz="1600" b="0" i="0" u="none" spc="-40" baseline="0" dirty="0">
                <a:solidFill>
                  <a:srgbClr val="01618B"/>
                </a:solidFill>
              </a:rPr>
              <a:t>.</a:t>
            </a:r>
            <a:endParaRPr lang="he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479723" y="5370648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920"/>
              </a:lnSpc>
            </a:pPr>
            <a:r>
              <a:rPr lang="he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12-15%  </a:t>
            </a:r>
          </a:p>
          <a:p>
            <a:pPr algn="r" rtl="1">
              <a:lnSpc>
                <a:spcPts val="2000"/>
              </a:lnSpc>
            </a:pPr>
            <a:r>
              <a:rPr lang="he" b="0" i="0" u="none" spc="-40" baseline="0" dirty="0">
                <a:solidFill>
                  <a:srgbClr val="01618B"/>
                </a:solidFill>
              </a:rPr>
              <a:t>מהמטופלים </a:t>
            </a:r>
            <a:br>
              <a:rPr lang="he" spc="-40" dirty="0">
                <a:solidFill>
                  <a:srgbClr val="01618B"/>
                </a:solidFill>
              </a:rPr>
            </a:br>
            <a:r>
              <a:rPr lang="he" b="0" i="0" u="none" spc="-40" baseline="0" dirty="0">
                <a:solidFill>
                  <a:srgbClr val="01618B"/>
                </a:solidFill>
              </a:rPr>
              <a:t>עם מיאלומה </a:t>
            </a:r>
            <a:br>
              <a:rPr lang="he" spc="-40" dirty="0">
                <a:solidFill>
                  <a:srgbClr val="01618B"/>
                </a:solidFill>
              </a:rPr>
            </a:br>
            <a:r>
              <a:rPr lang="he" b="0" i="0" u="none" spc="-40" baseline="0" dirty="0">
                <a:solidFill>
                  <a:srgbClr val="01618B"/>
                </a:solidFill>
              </a:rPr>
              <a:t>עלולים לפתח </a:t>
            </a:r>
          </a:p>
          <a:p>
            <a:pPr algn="r" rtl="1">
              <a:lnSpc>
                <a:spcPts val="2000"/>
              </a:lnSpc>
            </a:pPr>
            <a:r>
              <a:rPr lang="he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 </a:t>
            </a:r>
          </a:p>
          <a:p>
            <a:pPr algn="r" rtl="1">
              <a:lnSpc>
                <a:spcPts val="2000"/>
              </a:lnSpc>
            </a:pPr>
            <a:r>
              <a:rPr lang="he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עמילואידוזיס ראשונית</a:t>
            </a:r>
            <a:r>
              <a:rPr lang="he" b="1" i="0" u="none" spc="-40" baseline="0" dirty="0">
                <a:solidFill>
                  <a:srgbClr val="01618B"/>
                </a:solidFill>
              </a:rPr>
              <a:t>.</a:t>
            </a:r>
            <a:endParaRPr lang="he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76741" y="4695547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680"/>
              </a:lnSpc>
            </a:pPr>
            <a:r>
              <a:rPr lang="he" sz="1400" b="0" i="0" u="none" spc="-20" baseline="0">
                <a:solidFill>
                  <a:srgbClr val="01618B"/>
                </a:solidFill>
              </a:rPr>
              <a:t>עד </a:t>
            </a:r>
            <a:r>
              <a:rPr lang="he" sz="300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 </a:t>
            </a:r>
          </a:p>
          <a:p>
            <a:pPr algn="r" rtl="1">
              <a:lnSpc>
                <a:spcPts val="1680"/>
              </a:lnSpc>
            </a:pPr>
            <a:r>
              <a:rPr lang="he" sz="1400" b="0" i="0" u="none" spc="-20" baseline="0">
                <a:solidFill>
                  <a:srgbClr val="01618B"/>
                </a:solidFill>
              </a:rPr>
              <a:t>מהמטופלים עם אבחון חדש של מיאלומה </a:t>
            </a:r>
            <a:r>
              <a:rPr lang="he" sz="1400" b="1" i="0" u="none" spc="-2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מתאפיינים במשקעים אסימפטומטיים של חלבונים עמילואידיים באיברים שלהם</a:t>
            </a:r>
            <a:r>
              <a:rPr lang="he" sz="1400" b="1" i="0" u="none" spc="-20" baseline="0">
                <a:solidFill>
                  <a:srgbClr val="01618B"/>
                </a:solidFill>
              </a:rPr>
              <a:t>.</a:t>
            </a:r>
            <a:endParaRPr lang="he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776946" y="6488414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1680"/>
              </a:lnSpc>
            </a:pPr>
            <a:r>
              <a:rPr lang="he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8% </a:t>
            </a:r>
          </a:p>
          <a:p>
            <a:pPr algn="r" rtl="1">
              <a:lnSpc>
                <a:spcPts val="1680"/>
              </a:lnSpc>
            </a:pPr>
            <a:r>
              <a:rPr lang="he" sz="1400" b="0" i="0" u="none" spc="-20" baseline="0" dirty="0">
                <a:solidFill>
                  <a:srgbClr val="01618B"/>
                </a:solidFill>
              </a:rPr>
              <a:t>מהמטופלים עם </a:t>
            </a:r>
          </a:p>
          <a:p>
            <a:pPr algn="r" rtl="1">
              <a:lnSpc>
                <a:spcPts val="1680"/>
              </a:lnSpc>
            </a:pPr>
            <a:r>
              <a:rPr lang="he" sz="1400" b="0" i="0" u="none" spc="-20" baseline="0" dirty="0">
                <a:solidFill>
                  <a:srgbClr val="01618B"/>
                </a:solidFill>
              </a:rPr>
              <a:t>עמילואידוזיס ראשונית </a:t>
            </a:r>
          </a:p>
          <a:p>
            <a:pPr algn="r" rtl="1">
              <a:lnSpc>
                <a:spcPts val="1680"/>
              </a:lnSpc>
            </a:pPr>
            <a:r>
              <a:rPr lang="he" sz="1400" b="0" i="0" u="none" spc="-20" baseline="0" dirty="0">
                <a:solidFill>
                  <a:srgbClr val="01618B"/>
                </a:solidFill>
              </a:rPr>
              <a:t>עלולים גם לסבול </a:t>
            </a:r>
          </a:p>
          <a:p>
            <a:pPr algn="r" rtl="1">
              <a:lnSpc>
                <a:spcPts val="1680"/>
              </a:lnSpc>
            </a:pPr>
            <a:r>
              <a:rPr lang="he" sz="1400" b="0" i="0" u="none" spc="-20" baseline="0" dirty="0">
                <a:solidFill>
                  <a:srgbClr val="01618B"/>
                </a:solidFill>
              </a:rPr>
              <a:t>מהתסמינים </a:t>
            </a:r>
          </a:p>
          <a:p>
            <a:pPr algn="r" rtl="1">
              <a:lnSpc>
                <a:spcPts val="1680"/>
              </a:lnSpc>
            </a:pPr>
            <a:r>
              <a:rPr lang="he" sz="1400" b="0" i="0" u="none" spc="-20" baseline="0" dirty="0">
                <a:solidFill>
                  <a:srgbClr val="01618B"/>
                </a:solidFill>
              </a:rPr>
              <a:t>המכונים "CRAB" </a:t>
            </a:r>
          </a:p>
          <a:p>
            <a:pPr algn="r" rtl="1">
              <a:lnSpc>
                <a:spcPts val="1680"/>
              </a:lnSpc>
            </a:pPr>
            <a:r>
              <a:rPr lang="he" sz="1400" b="0" i="0" u="none" spc="-20" baseline="0" dirty="0">
                <a:solidFill>
                  <a:srgbClr val="01618B"/>
                </a:solidFill>
              </a:rPr>
              <a:t>המאפיינים את המיאלומה.</a:t>
            </a:r>
            <a:endParaRPr lang="he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r" rtl="1">
                  <a:lnSpc>
                    <a:spcPts val="1000"/>
                  </a:lnSpc>
                </a:pPr>
                <a:endParaRPr lang="he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1"/>
                <a:endParaRPr lang="he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1"/>
                <a:r>
                  <a:rPr lang="he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560312" y="647391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רמות סידן</a:t>
              </a:r>
            </a:p>
            <a:p>
              <a:pPr marL="0" marR="0" lvl="0" indent="0" algn="r" defTabSz="457200" rtl="1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גבוהות מהרגיל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1"/>
                <a:endParaRPr lang="he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1"/>
                <a:endParaRPr lang="he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1"/>
                <a:r>
                  <a:rPr lang="he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פגיעה בתפקודי הכליה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1"/>
                <a:endParaRPr lang="he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1"/>
                <a:endParaRPr lang="he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1"/>
                <a:r>
                  <a:rPr lang="he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541573" y="7423487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אנמיה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1"/>
                <a:endParaRPr lang="he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1"/>
                <a:endParaRPr lang="he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1"/>
                <a:r>
                  <a:rPr lang="he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489220" y="7799784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נגעים/כאבים </a:t>
              </a:r>
            </a:p>
            <a:p>
              <a:pPr marL="0" marR="0" lvl="0" indent="0" algn="r" defTabSz="457200" rtl="1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בעצמות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409718" y="9216496"/>
            <a:ext cx="25058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" sz="1600" b="0" i="0" u="none" spc="-20" baseline="0" dirty="0">
                <a:solidFill>
                  <a:srgbClr val="01618B"/>
                </a:solidFill>
              </a:rPr>
              <a:t>רבים מהטיפולים </a:t>
            </a:r>
          </a:p>
          <a:p>
            <a:pPr algn="r" rtl="1"/>
            <a:r>
              <a:rPr lang="he" sz="1600" b="0" i="0" u="none" spc="-20" baseline="0" dirty="0">
                <a:solidFill>
                  <a:srgbClr val="01618B"/>
                </a:solidFill>
              </a:rPr>
              <a:t>במיאלומה ובעמילואידוזיס ראשונית </a:t>
            </a:r>
            <a:r>
              <a:rPr lang="he" sz="16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הם זהים</a:t>
            </a:r>
            <a:r>
              <a:rPr lang="he" sz="1600" b="0" i="0" u="none" spc="-20" baseline="0" dirty="0">
                <a:solidFill>
                  <a:srgbClr val="01618B"/>
                </a:solidFill>
              </a:rPr>
              <a:t>.</a:t>
            </a:r>
            <a:endParaRPr lang="he" sz="1600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108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Condensed SemiBol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2021-11-08T16:06:25Z</dcterms:modified>
</cp:coreProperties>
</file>