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regular r:id="rId13"/>
      <p:bold r:id="rId14"/>
    </p:embeddedFont>
    <p:embeddedFont>
      <p:font typeface="IBM Plex Sans Light" panose="020B0403050203000203" pitchFamily="34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06" y="21757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306" y="1327187"/>
            <a:ext cx="7942035" cy="8178726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el-GR" sz="7200" dirty="0">
                <a:solidFill>
                  <a:schemeClr val="bg1"/>
                </a:solidFill>
              </a:rPr>
              <a:t>Τα συμπτώματα του </a:t>
            </a:r>
            <a:r>
              <a:rPr lang="el-GR" sz="7200" dirty="0" err="1">
                <a:solidFill>
                  <a:schemeClr val="bg1"/>
                </a:solidFill>
              </a:rPr>
              <a:t>μυελώματος</a:t>
            </a:r>
            <a:r>
              <a:rPr lang="el-GR" sz="7200" dirty="0">
                <a:solidFill>
                  <a:schemeClr val="bg1"/>
                </a:solidFill>
              </a:rPr>
              <a:t> είναι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el-GR" sz="10000" dirty="0">
                <a:solidFill>
                  <a:schemeClr val="bg1"/>
                </a:solidFill>
                <a:latin typeface="+mj-lt"/>
              </a:rPr>
              <a:t>μη ιδιάζοντα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l-GR" sz="4200" dirty="0">
                <a:solidFill>
                  <a:schemeClr val="bg1"/>
                </a:solidFill>
              </a:rPr>
              <a:t>(π.χ. πόνος στην πλάτη και κόπωση)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l-GR" sz="4200" dirty="0">
                <a:solidFill>
                  <a:schemeClr val="bg1"/>
                </a:solidFill>
              </a:rPr>
              <a:t>και δυσχεραίνουν τη διάγνωσή</a:t>
            </a:r>
            <a:endParaRPr lang="el-GR" sz="4200" dirty="0">
              <a:solidFill>
                <a:schemeClr val="bg1"/>
              </a:solidFill>
              <a:latin typeface="+mj-lt"/>
            </a:endParaRP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l-GR" sz="4200" dirty="0">
                <a:solidFill>
                  <a:schemeClr val="bg1"/>
                </a:solidFill>
              </a:rPr>
              <a:t>στην πρωτοβάθμια περίθαλψη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442864" y="5416550"/>
            <a:ext cx="45621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2080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296891"/>
            <a:ext cx="0" cy="20089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-42749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286246" y="90871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773"/>
            <a:ext cx="7089269" cy="1200671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2" y="969788"/>
            <a:ext cx="8393302" cy="8854910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el-GR" sz="4800" dirty="0">
                <a:solidFill>
                  <a:schemeClr val="bg1"/>
                </a:solidFill>
              </a:rPr>
              <a:t>Οι ασθενείς με </a:t>
            </a:r>
            <a:r>
              <a:rPr lang="el-GR" sz="4800" dirty="0" err="1">
                <a:solidFill>
                  <a:schemeClr val="bg1"/>
                </a:solidFill>
              </a:rPr>
              <a:t>μυέλωμα</a:t>
            </a:r>
            <a:r>
              <a:rPr lang="el-GR" sz="4800" dirty="0">
                <a:solidFill>
                  <a:schemeClr val="bg1"/>
                </a:solidFill>
              </a:rPr>
              <a:t> </a:t>
            </a:r>
            <a:br>
              <a:rPr lang="el-GR" sz="4800" dirty="0">
                <a:solidFill>
                  <a:schemeClr val="bg1"/>
                </a:solidFill>
              </a:rPr>
            </a:br>
            <a:r>
              <a:rPr lang="el-GR" sz="4800" dirty="0">
                <a:solidFill>
                  <a:schemeClr val="bg1"/>
                </a:solidFill>
              </a:rPr>
              <a:t>είναι πιθανό να απευθυνθούν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el-GR" sz="6000" dirty="0">
                <a:solidFill>
                  <a:schemeClr val="bg1"/>
                </a:solidFill>
                <a:latin typeface="+mj-lt"/>
              </a:rPr>
              <a:t>ή περισσότερες </a:t>
            </a:r>
            <a:br>
              <a:rPr lang="el-GR" sz="6000" dirty="0">
                <a:solidFill>
                  <a:schemeClr val="bg1"/>
                </a:solidFill>
                <a:latin typeface="+mj-lt"/>
              </a:rPr>
            </a:br>
            <a:r>
              <a:rPr lang="el-GR" sz="6000" dirty="0">
                <a:solidFill>
                  <a:schemeClr val="bg1"/>
                </a:solidFill>
                <a:latin typeface="+mj-lt"/>
              </a:rPr>
              <a:t>φορές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el-GR" sz="4800" dirty="0">
                <a:solidFill>
                  <a:schemeClr val="bg1"/>
                </a:solidFill>
              </a:rPr>
              <a:t>σε μονάδες</a:t>
            </a:r>
            <a:r>
              <a:rPr lang="en-GB" sz="4800" dirty="0">
                <a:solidFill>
                  <a:schemeClr val="bg1"/>
                </a:solidFill>
              </a:rPr>
              <a:t> </a:t>
            </a:r>
            <a:r>
              <a:rPr lang="el-GR" sz="4800" dirty="0">
                <a:solidFill>
                  <a:schemeClr val="bg1"/>
                </a:solidFill>
              </a:rPr>
              <a:t>πρωτοβάθμιας περίθαλψης </a:t>
            </a:r>
            <a:br>
              <a:rPr lang="el-GR" sz="4800" dirty="0">
                <a:solidFill>
                  <a:schemeClr val="bg1"/>
                </a:solidFill>
              </a:rPr>
            </a:br>
            <a:r>
              <a:rPr lang="el-GR" sz="4800" dirty="0">
                <a:solidFill>
                  <a:schemeClr val="bg1"/>
                </a:solidFill>
              </a:rPr>
              <a:t>προτού παραπεμφθούν</a:t>
            </a:r>
            <a:r>
              <a:rPr lang="en-GB" sz="4800" dirty="0">
                <a:solidFill>
                  <a:schemeClr val="bg1"/>
                </a:solidFill>
              </a:rPr>
              <a:t> </a:t>
            </a:r>
            <a:r>
              <a:rPr lang="el-GR" sz="4800" dirty="0">
                <a:solidFill>
                  <a:schemeClr val="bg1"/>
                </a:solidFill>
              </a:rPr>
              <a:t>σε ειδικό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-94705" y="2535508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l-GR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422082" y="5416550"/>
            <a:ext cx="45829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20805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307282"/>
            <a:ext cx="0" cy="199851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5385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1" y="-628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913" y="1352779"/>
            <a:ext cx="7898631" cy="7219721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l-GR" sz="5000" dirty="0">
                <a:solidFill>
                  <a:schemeClr val="bg1"/>
                </a:solidFill>
              </a:rPr>
              <a:t>Ο μέσος χρόνος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l-GR" sz="5000" dirty="0">
                <a:solidFill>
                  <a:schemeClr val="bg1"/>
                </a:solidFill>
              </a:rPr>
              <a:t>διάγνωσης του </a:t>
            </a:r>
            <a:r>
              <a:rPr lang="el-GR" sz="5000" dirty="0" err="1">
                <a:solidFill>
                  <a:schemeClr val="bg1"/>
                </a:solidFill>
              </a:rPr>
              <a:t>μυελώματος</a:t>
            </a:r>
            <a:r>
              <a:rPr lang="el-GR" sz="5000" dirty="0">
                <a:solidFill>
                  <a:schemeClr val="bg1"/>
                </a:solidFill>
              </a:rPr>
              <a:t> είναι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l-GR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108,6 ημέρες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l-GR" sz="5000" dirty="0">
                <a:solidFill>
                  <a:schemeClr val="bg1"/>
                </a:solidFill>
              </a:rPr>
              <a:t>με το 25 % των ασθενών να περιμένουν περισσότερο από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l-GR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8 μήνες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422082" y="5416550"/>
            <a:ext cx="45829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2080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296891"/>
            <a:ext cx="0" cy="20089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1" y="0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656" y="1154845"/>
            <a:ext cx="8489181" cy="7554256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l-GR" sz="5000" dirty="0">
                <a:solidFill>
                  <a:schemeClr val="bg1"/>
                </a:solidFill>
              </a:rPr>
              <a:t>Κατά μέσο όρο, οι ασθενείς εμφανίζουν συμπτώματα για περίπου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l-GR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μήνα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l-GR" sz="4200" dirty="0">
                <a:solidFill>
                  <a:schemeClr val="bg1"/>
                </a:solidFill>
              </a:rPr>
              <a:t>προτού αναζητήσουν βοήθεια και το 25 %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l-GR" sz="4200" dirty="0">
                <a:solidFill>
                  <a:schemeClr val="bg1"/>
                </a:solidFill>
              </a:rPr>
              <a:t>των ασθενών περιμένουν πάνω από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el-GR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3 μήνες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422082" y="5416550"/>
            <a:ext cx="45829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10414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307282"/>
            <a:ext cx="0" cy="199851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80" y="-628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15" y="1261246"/>
            <a:ext cx="8489181" cy="7044554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el-GR" sz="6800" dirty="0">
                <a:solidFill>
                  <a:schemeClr val="bg1"/>
                </a:solidFill>
              </a:rPr>
              <a:t>Οι ασθενείς με </a:t>
            </a:r>
            <a:r>
              <a:rPr lang="el-GR" sz="6800" dirty="0" err="1">
                <a:solidFill>
                  <a:schemeClr val="bg1"/>
                </a:solidFill>
              </a:rPr>
              <a:t>μυέλωμα</a:t>
            </a:r>
            <a:r>
              <a:rPr lang="el-GR" sz="6800" dirty="0">
                <a:solidFill>
                  <a:schemeClr val="bg1"/>
                </a:solidFill>
              </a:rPr>
              <a:t> αντιμετωπίζουν μία </a:t>
            </a:r>
            <a:r>
              <a:rPr lang="el-GR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μακροχρόνια</a:t>
            </a:r>
            <a:r>
              <a:rPr lang="el-GR" sz="680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  <a:r>
              <a:rPr lang="el-GR" sz="6800" dirty="0">
                <a:solidFill>
                  <a:schemeClr val="bg1"/>
                </a:solidFill>
              </a:rPr>
              <a:t>και </a:t>
            </a:r>
            <a:r>
              <a:rPr lang="el-GR" sz="6800" b="1" dirty="0">
                <a:solidFill>
                  <a:schemeClr val="bg1"/>
                </a:solidFill>
                <a:latin typeface="IBM Plex Sans" panose="020B0503050203000203" pitchFamily="34" charset="0"/>
              </a:rPr>
              <a:t>πολύπλοκη</a:t>
            </a:r>
            <a:r>
              <a:rPr lang="el-GR" sz="6800" dirty="0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el-GR" sz="6800" dirty="0">
                <a:solidFill>
                  <a:schemeClr val="bg1"/>
                </a:solidFill>
              </a:rPr>
              <a:t>πορεία προς τη διάγνωση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432473" y="5416550"/>
            <a:ext cx="45725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0002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286500"/>
            <a:ext cx="0" cy="201930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79" y="0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15" y="1398758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el-GR" sz="5400" dirty="0">
                <a:solidFill>
                  <a:schemeClr val="bg1"/>
                </a:solidFill>
              </a:rPr>
              <a:t>Μία μελέτη στο Ηνωμένο Βασίλειο έδειξε ότι η διάγνωση του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45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34 %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el-GR" sz="5400" dirty="0">
                <a:solidFill>
                  <a:schemeClr val="bg1"/>
                </a:solidFill>
              </a:rPr>
              <a:t>των ασθενών με μυέλωμα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el-GR" sz="5400" dirty="0">
                <a:solidFill>
                  <a:schemeClr val="bg1"/>
                </a:solidFill>
              </a:rPr>
              <a:t>έγινε σε τμήματα επειγόντων περιστατικών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422082" y="5416550"/>
            <a:ext cx="45829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31195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296891"/>
            <a:ext cx="0" cy="20089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1" y="0"/>
            <a:ext cx="7570108" cy="1656954"/>
          </a:xfrm>
        </p:spPr>
        <p:txBody>
          <a:bodyPr/>
          <a:lstStyle/>
          <a:p>
            <a:r>
              <a:rPr lang="el-GR" dirty="0">
                <a:solidFill>
                  <a:schemeClr val="bg1">
                    <a:alpha val="50000"/>
                  </a:schemeClr>
                </a:solidFill>
              </a:rPr>
              <a:t>ΓΝΩΡΙΖΑΤΕ ΟΤΙ...;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83" y="1332952"/>
            <a:ext cx="7724131" cy="7563550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l-GR" sz="4800" dirty="0">
                <a:solidFill>
                  <a:schemeClr val="bg1"/>
                </a:solidFill>
              </a:rPr>
              <a:t>Μία καθυστερημένη διάγνωση μπορεί να έχει </a:t>
            </a:r>
            <a:r>
              <a:rPr lang="el-GR" sz="4800" b="1" dirty="0">
                <a:solidFill>
                  <a:schemeClr val="bg1"/>
                </a:solidFill>
                <a:latin typeface="IBM Plex Sans" panose="020B0503050203000203" pitchFamily="34" charset="0"/>
              </a:rPr>
              <a:t>αρνητικό αντίκτυπο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el-GR" sz="4800" dirty="0">
                <a:solidFill>
                  <a:schemeClr val="bg1"/>
                </a:solidFill>
              </a:rPr>
              <a:t>στην ποιότητα ζωής </a:t>
            </a:r>
            <a:br>
              <a:rPr lang="el-GR" sz="4800" dirty="0">
                <a:solidFill>
                  <a:schemeClr val="bg1"/>
                </a:solidFill>
              </a:rPr>
            </a:br>
            <a:r>
              <a:rPr lang="el-GR" sz="4800" dirty="0">
                <a:solidFill>
                  <a:schemeClr val="bg1"/>
                </a:solidFill>
              </a:rPr>
              <a:t>και στην επιβίωση των απαλλαγμένων από τη νόσο ασθενών με μυέλωμα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ΒΕΛΤΙΩΣΗ </a:t>
            </a:r>
          </a:p>
          <a:p>
            <a:pPr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</a:rPr>
              <a:t>ΤΗΣ ΔΙΑΓΝΩΣΗΣ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ΒΕΛΤΙΩΣΗ </a:t>
            </a:r>
          </a:p>
          <a:p>
            <a:pPr algn="r">
              <a:lnSpc>
                <a:spcPts val="2175"/>
              </a:lnSpc>
            </a:pPr>
            <a:r>
              <a:rPr lang="el-GR" sz="2175">
                <a:solidFill>
                  <a:schemeClr val="bg1"/>
                </a:solidFill>
                <a:latin typeface="+mj-lt"/>
              </a:rPr>
              <a:t>ΤΗΣ ΖΩΗΣ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422082" y="5416550"/>
            <a:ext cx="45829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82080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307282"/>
            <a:ext cx="0" cy="199851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215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 Light</vt:lpstr>
      <vt:lpstr>IBM Plex Sans</vt:lpstr>
      <vt:lpstr>Office Theme</vt:lpstr>
      <vt:lpstr>ΓΝΩΡΙΖΑΤΕ ΟΤΙ...;</vt:lpstr>
      <vt:lpstr>ΓΝΩΡΙΖΑΤΕ ΟΤΙ...;</vt:lpstr>
      <vt:lpstr>ΓΝΩΡΙΖΑΤΕ ΟΤΙ...;</vt:lpstr>
      <vt:lpstr>ΓΝΩΡΙΖΑΤΕ ΟΤΙ...;</vt:lpstr>
      <vt:lpstr>ΓΝΩΡΙΖΑΤΕ ΟΤΙ...;</vt:lpstr>
      <vt:lpstr>ΓΝΩΡΙΖΑΤΕ ΟΤΙ...;</vt:lpstr>
      <vt:lpstr>ΓΝΩΡΙΖΑΤΕ ΟΤΙ...;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16</cp:revision>
  <dcterms:created xsi:type="dcterms:W3CDTF">2021-09-23T09:01:50Z</dcterms:created>
  <dcterms:modified xsi:type="dcterms:W3CDTF">2021-10-05T14:10:51Z</dcterms:modified>
</cp:coreProperties>
</file>