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v-SE">
                <a:solidFill>
                  <a:schemeClr val="bg1">
                    <a:alpha val="50000"/>
                  </a:schemeClr>
                </a:solidFill>
              </a:rPr>
              <a:t>VISSTE DU ATT?...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sv-SE" sz="7200" dirty="0">
                <a:solidFill>
                  <a:schemeClr val="bg1"/>
                </a:solidFill>
              </a:rPr>
              <a:t>Symtom på </a:t>
            </a:r>
            <a:r>
              <a:rPr lang="sv-SE" sz="7200" dirty="0" err="1">
                <a:solidFill>
                  <a:schemeClr val="bg1"/>
                </a:solidFill>
              </a:rPr>
              <a:t>myelom</a:t>
            </a:r>
            <a:r>
              <a:rPr lang="sv-SE" sz="7200" dirty="0">
                <a:solidFill>
                  <a:schemeClr val="bg1"/>
                </a:solidFill>
              </a:rPr>
              <a:t> är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sv-SE" sz="10000" dirty="0">
                <a:solidFill>
                  <a:schemeClr val="bg1"/>
                </a:solidFill>
                <a:latin typeface="+mj-lt"/>
              </a:rPr>
              <a:t>icke-specifik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v-SE" sz="4200" dirty="0">
                <a:solidFill>
                  <a:schemeClr val="bg1"/>
                </a:solidFill>
              </a:rPr>
              <a:t>(t.ex. ryggsmärta och trötthet),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v-SE" sz="4200" dirty="0">
                <a:solidFill>
                  <a:schemeClr val="bg1"/>
                </a:solidFill>
              </a:rPr>
              <a:t>vilket gör det </a:t>
            </a:r>
            <a:r>
              <a:rPr lang="sv-SE" sz="4200" dirty="0">
                <a:solidFill>
                  <a:schemeClr val="bg1"/>
                </a:solidFill>
                <a:latin typeface="+mj-lt"/>
              </a:rPr>
              <a:t>svårt att känna igen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v-SE" sz="4200" dirty="0">
                <a:solidFill>
                  <a:schemeClr val="bg1"/>
                </a:solidFill>
              </a:rPr>
              <a:t>i primärvården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FÖRBÄTTRA </a:t>
            </a:r>
          </a:p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DIAGNOS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FÖRBÄTTRA </a:t>
            </a:r>
          </a:p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LIV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609118" y="5416550"/>
            <a:ext cx="43959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v-SE">
                <a:solidFill>
                  <a:schemeClr val="bg1">
                    <a:alpha val="50000"/>
                  </a:schemeClr>
                </a:solidFill>
              </a:rPr>
              <a:t>VISSTE DU?...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sv-SE" sz="6400" dirty="0" err="1">
                <a:solidFill>
                  <a:schemeClr val="bg1"/>
                </a:solidFill>
              </a:rPr>
              <a:t>Myelompatienter</a:t>
            </a:r>
            <a:br>
              <a:rPr lang="sv-SE" sz="6400" dirty="0">
                <a:solidFill>
                  <a:schemeClr val="bg1"/>
                </a:solidFill>
              </a:rPr>
            </a:br>
            <a:r>
              <a:rPr lang="sv-SE" sz="6400" dirty="0">
                <a:solidFill>
                  <a:schemeClr val="bg1"/>
                </a:solidFill>
              </a:rPr>
              <a:t>brukar uppsöka primärvården</a:t>
            </a:r>
          </a:p>
          <a:p>
            <a:pPr marL="1368000" indent="0">
              <a:lnSpc>
                <a:spcPts val="7100"/>
              </a:lnSpc>
              <a:buNone/>
            </a:pPr>
            <a:r>
              <a:rPr lang="sv-SE" sz="7400" dirty="0">
                <a:solidFill>
                  <a:schemeClr val="bg1"/>
                </a:solidFill>
                <a:latin typeface="+mj-lt"/>
              </a:rPr>
              <a:t>eller fler</a:t>
            </a:r>
            <a:br>
              <a:rPr lang="sv-SE" sz="7400" dirty="0">
                <a:solidFill>
                  <a:schemeClr val="bg1"/>
                </a:solidFill>
                <a:latin typeface="+mj-lt"/>
              </a:rPr>
            </a:br>
            <a:r>
              <a:rPr lang="sv-SE" sz="7400" dirty="0">
                <a:solidFill>
                  <a:schemeClr val="bg1"/>
                </a:solidFill>
                <a:latin typeface="+mj-lt"/>
              </a:rPr>
              <a:t>gånger </a:t>
            </a:r>
          </a:p>
          <a:p>
            <a:pPr marL="0" indent="0">
              <a:lnSpc>
                <a:spcPts val="7100"/>
              </a:lnSpc>
              <a:buNone/>
            </a:pPr>
            <a:r>
              <a:rPr lang="sv-SE" sz="6400" dirty="0">
                <a:solidFill>
                  <a:schemeClr val="bg1"/>
                </a:solidFill>
              </a:rPr>
              <a:t>innan de remitteras.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619405" y="4525214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sv-SE" sz="17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FÖRBÄTTRA </a:t>
            </a:r>
          </a:p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DIAGNOS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FÖRBÄTTRA </a:t>
            </a:r>
          </a:p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LIV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10598727" y="5416550"/>
            <a:ext cx="440632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v-SE">
                <a:solidFill>
                  <a:schemeClr val="bg1">
                    <a:alpha val="50000"/>
                  </a:schemeClr>
                </a:solidFill>
              </a:rPr>
              <a:t>VISSTE DU ATT...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v-SE" sz="5000" dirty="0">
                <a:solidFill>
                  <a:schemeClr val="bg1"/>
                </a:solidFill>
              </a:rPr>
              <a:t>Genomsnittstiden för att få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v-SE" sz="5000" dirty="0">
                <a:solidFill>
                  <a:schemeClr val="bg1"/>
                </a:solidFill>
              </a:rPr>
              <a:t>en </a:t>
            </a:r>
            <a:r>
              <a:rPr lang="sv-SE" sz="5000" dirty="0" err="1">
                <a:solidFill>
                  <a:schemeClr val="bg1"/>
                </a:solidFill>
              </a:rPr>
              <a:t>myelomdiagnos</a:t>
            </a:r>
            <a:r>
              <a:rPr lang="sv-SE" sz="5000" dirty="0">
                <a:solidFill>
                  <a:schemeClr val="bg1"/>
                </a:solidFill>
              </a:rPr>
              <a:t> är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v-SE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108,6 dagar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v-SE" sz="5000" dirty="0">
                <a:solidFill>
                  <a:schemeClr val="bg1"/>
                </a:solidFill>
              </a:rPr>
              <a:t>och 25 % av patienterna får vänta mer än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v-SE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8 månader.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FÖRBÄTTRA </a:t>
            </a:r>
          </a:p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DIAGNOS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FÖRBÄTTRA </a:t>
            </a:r>
          </a:p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LIV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598727" y="5416550"/>
            <a:ext cx="440632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v-SE">
                <a:solidFill>
                  <a:schemeClr val="bg1">
                    <a:alpha val="50000"/>
                  </a:schemeClr>
                </a:solidFill>
              </a:rPr>
              <a:t>VISSTE DU?...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v-SE" sz="5000" dirty="0">
                <a:solidFill>
                  <a:schemeClr val="bg1"/>
                </a:solidFill>
              </a:rPr>
              <a:t>I genomsnitt har patienter symptom under ca. 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v-SE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 månad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v-SE" sz="4200" dirty="0">
                <a:solidFill>
                  <a:schemeClr val="bg1"/>
                </a:solidFill>
              </a:rPr>
              <a:t>innan du söker hjälp och 25 %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v-SE" sz="4200" dirty="0">
                <a:solidFill>
                  <a:schemeClr val="bg1"/>
                </a:solidFill>
              </a:rPr>
              <a:t>av patienterna väntar mer än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v-SE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3 månader.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FÖRBÄTTRA </a:t>
            </a:r>
          </a:p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DIAGNOS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FÖRBÄTTRA </a:t>
            </a:r>
          </a:p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LIV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598727" y="5416550"/>
            <a:ext cx="440632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v-SE">
                <a:solidFill>
                  <a:schemeClr val="bg1">
                    <a:alpha val="50000"/>
                  </a:schemeClr>
                </a:solidFill>
              </a:rPr>
              <a:t>VISSTE DU?...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" y="2080396"/>
            <a:ext cx="899010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v-SE" sz="6800" dirty="0">
                <a:solidFill>
                  <a:schemeClr val="bg1"/>
                </a:solidFill>
              </a:rPr>
              <a:t>Myelomapatienter upplever </a:t>
            </a:r>
            <a:r>
              <a:rPr lang="sv-SE" sz="6800" dirty="0">
                <a:solidFill>
                  <a:schemeClr val="bg1"/>
                </a:solidFill>
                <a:latin typeface="IBM Plex Sans" panose="020B0503050203000203" pitchFamily="34" charset="0"/>
              </a:rPr>
              <a:t>att de får gå </a:t>
            </a:r>
            <a:r>
              <a:rPr lang="sv-SE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långa</a:t>
            </a:r>
            <a:r>
              <a:rPr lang="sv-SE" sz="680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  <a:r>
              <a:rPr lang="sv-SE" sz="6800" dirty="0">
                <a:solidFill>
                  <a:schemeClr val="bg1"/>
                </a:solidFill>
              </a:rPr>
              <a:t>och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v-SE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förvirrande</a:t>
            </a:r>
            <a:r>
              <a:rPr lang="sv-SE" sz="680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v-SE" sz="6800" dirty="0">
                <a:solidFill>
                  <a:schemeClr val="bg1"/>
                </a:solidFill>
              </a:rPr>
              <a:t>vägar innan de får en diagnos.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FÖRBÄTTRA </a:t>
            </a:r>
          </a:p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DIAGNOS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FÖRBÄTTRA </a:t>
            </a:r>
          </a:p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LIV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683240" y="5416550"/>
            <a:ext cx="432181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v-SE">
                <a:solidFill>
                  <a:schemeClr val="bg1">
                    <a:alpha val="50000"/>
                  </a:schemeClr>
                </a:solidFill>
              </a:rPr>
              <a:t>VISSTE DU?...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sv-SE" sz="5400" dirty="0">
                <a:solidFill>
                  <a:schemeClr val="bg1"/>
                </a:solidFill>
              </a:rPr>
              <a:t>En brittisk studie fann att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1450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34 %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sv-SE" sz="5400" dirty="0" err="1">
                <a:solidFill>
                  <a:schemeClr val="bg1"/>
                </a:solidFill>
              </a:rPr>
              <a:t>myelompatienterna</a:t>
            </a:r>
            <a:r>
              <a:rPr lang="sv-SE" sz="5400" dirty="0">
                <a:solidFill>
                  <a:schemeClr val="bg1"/>
                </a:solidFill>
              </a:rPr>
              <a:t> fick diagnosen efter att de uppsökt akutmottagning.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FÖRBÄTTRA </a:t>
            </a:r>
          </a:p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DIAGNOS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FÖRBÄTTRA </a:t>
            </a:r>
          </a:p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LIV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588336" y="5416550"/>
            <a:ext cx="44167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v-SE">
                <a:solidFill>
                  <a:schemeClr val="bg1">
                    <a:alpha val="50000"/>
                  </a:schemeClr>
                </a:solidFill>
              </a:rPr>
              <a:t>VISSTE DU?...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sv-SE" sz="5800" dirty="0">
                <a:solidFill>
                  <a:schemeClr val="bg1"/>
                </a:solidFill>
              </a:rPr>
              <a:t>Fördröjd diagnos kan </a:t>
            </a:r>
            <a:r>
              <a:rPr lang="sv-SE" sz="5800" b="1" dirty="0">
                <a:solidFill>
                  <a:schemeClr val="bg1"/>
                </a:solidFill>
                <a:latin typeface="IBM Plex Sans" panose="020B0503050203000203" pitchFamily="34" charset="0"/>
              </a:rPr>
              <a:t>negativt påverka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sv-SE" sz="5800" dirty="0">
                <a:solidFill>
                  <a:schemeClr val="bg1"/>
                </a:solidFill>
              </a:rPr>
              <a:t>livskvalitet och </a:t>
            </a:r>
            <a:r>
              <a:rPr lang="sv-SE" sz="5800" dirty="0" err="1">
                <a:solidFill>
                  <a:schemeClr val="bg1"/>
                </a:solidFill>
              </a:rPr>
              <a:t>sjukdomsfri</a:t>
            </a:r>
            <a:r>
              <a:rPr lang="sv-SE" sz="5800" dirty="0">
                <a:solidFill>
                  <a:schemeClr val="bg1"/>
                </a:solidFill>
              </a:rPr>
              <a:t> överlevnad hos </a:t>
            </a:r>
            <a:r>
              <a:rPr lang="sv-SE" sz="5800" dirty="0" err="1">
                <a:solidFill>
                  <a:schemeClr val="bg1"/>
                </a:solidFill>
              </a:rPr>
              <a:t>myelompatienter</a:t>
            </a:r>
            <a:r>
              <a:rPr lang="sv-SE" sz="5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FÖRBÄTTRA </a:t>
            </a:r>
          </a:p>
          <a:p>
            <a:pPr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</a:rPr>
              <a:t>DIAGNOS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FÖRBÄTTRA </a:t>
            </a:r>
          </a:p>
          <a:p>
            <a:pPr algn="r">
              <a:lnSpc>
                <a:spcPts val="2175"/>
              </a:lnSpc>
            </a:pPr>
            <a:r>
              <a:rPr lang="sv-SE" sz="2175">
                <a:solidFill>
                  <a:schemeClr val="bg1"/>
                </a:solidFill>
                <a:latin typeface="+mj-lt"/>
              </a:rPr>
              <a:t>LIV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683240" y="5416550"/>
            <a:ext cx="432181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</TotalTime>
  <Words>178</Words>
  <Application>Microsoft Office PowerPoint</Application>
  <PresentationFormat>Custom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IBM Plex Sans Condensed SemiBol</vt:lpstr>
      <vt:lpstr>IBM Plex Sans</vt:lpstr>
      <vt:lpstr>IBM Plex Sans Light</vt:lpstr>
      <vt:lpstr>Office Theme</vt:lpstr>
      <vt:lpstr>VISSTE DU ATT?...</vt:lpstr>
      <vt:lpstr>VISSTE DU?...</vt:lpstr>
      <vt:lpstr>VISSTE DU ATT...</vt:lpstr>
      <vt:lpstr>VISSTE DU?...</vt:lpstr>
      <vt:lpstr>VISSTE DU?...</vt:lpstr>
      <vt:lpstr>VISSTE DU?...</vt:lpstr>
      <vt:lpstr>VISSTE DU?...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15</cp:revision>
  <dcterms:created xsi:type="dcterms:W3CDTF">2021-09-23T09:01:50Z</dcterms:created>
  <dcterms:modified xsi:type="dcterms:W3CDTF">2021-10-05T14:41:01Z</dcterms:modified>
</cp:coreProperties>
</file>