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5240000" cy="8572500"/>
  <p:notesSz cx="6858000" cy="9144000"/>
  <p:embeddedFontLst>
    <p:embeddedFont>
      <p:font typeface="IBM Plex Sans" panose="020B0503050203000203" pitchFamily="34" charset="0"/>
      <p:regular r:id="rId9"/>
      <p:bold r:id="rId10"/>
      <p:italic r:id="rId11"/>
      <p:boldItalic r:id="rId12"/>
    </p:embeddedFont>
    <p:embeddedFont>
      <p:font typeface="IBM Plex Sans Condensed SemiBol" panose="020B0604020202020204" charset="0"/>
      <p:bold r:id="rId13"/>
    </p:embeddedFont>
    <p:embeddedFont>
      <p:font typeface="IBM Plex Sans Light" panose="020B0403050203000203" pitchFamily="34" charset="0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0562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pt-PT">
                <a:solidFill>
                  <a:schemeClr val="bg1">
                    <a:alpha val="50000"/>
                  </a:schemeClr>
                </a:solidFill>
              </a:rPr>
              <a:t>SABIA QUE...?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3" y="2080396"/>
            <a:ext cx="827904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8000"/>
              </a:lnSpc>
              <a:buNone/>
            </a:pPr>
            <a:r>
              <a:rPr lang="pt-PT" sz="7200" dirty="0">
                <a:solidFill>
                  <a:schemeClr val="bg1"/>
                </a:solidFill>
              </a:rPr>
              <a:t>Os sintomas de mieloma não são </a:t>
            </a:r>
          </a:p>
          <a:p>
            <a:pPr marL="0" indent="0">
              <a:lnSpc>
                <a:spcPts val="10000"/>
              </a:lnSpc>
              <a:spcBef>
                <a:spcPts val="0"/>
              </a:spcBef>
              <a:buNone/>
            </a:pPr>
            <a:r>
              <a:rPr lang="pt-PT" sz="10000" dirty="0">
                <a:solidFill>
                  <a:schemeClr val="bg1"/>
                </a:solidFill>
                <a:latin typeface="+mj-lt"/>
              </a:rPr>
              <a:t>específicos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pt-PT" sz="4200" dirty="0">
                <a:solidFill>
                  <a:schemeClr val="bg1"/>
                </a:solidFill>
              </a:rPr>
              <a:t>(p. ex. dores nas costas e fadiga),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pt-PT" sz="4200" dirty="0">
                <a:solidFill>
                  <a:schemeClr val="bg1"/>
                </a:solidFill>
              </a:rPr>
              <a:t>o que o torna difícil de reconhecer</a:t>
            </a:r>
            <a:r>
              <a:rPr lang="pt-PT" sz="4200" dirty="0">
                <a:solidFill>
                  <a:schemeClr val="bg1"/>
                </a:solidFill>
                <a:latin typeface="+mj-lt"/>
              </a:rPr>
              <a:t>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pt-PT" sz="4200" dirty="0">
                <a:solidFill>
                  <a:schemeClr val="bg1"/>
                </a:solidFill>
              </a:rPr>
              <a:t>em cuidados primários</a:t>
            </a:r>
          </a:p>
        </p:txBody>
      </p:sp>
      <p:pic>
        <p:nvPicPr>
          <p:cNvPr id="42" name="Picture 41" descr="Icon&#10;&#10;Description automatically generated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200" y="-1"/>
            <a:ext cx="6452629" cy="512369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5F161EE-D072-4C2A-A98C-DDF00C068B6C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C5CE8A-7911-4DAE-86D3-371DBA3822CF}"/>
              </a:ext>
            </a:extLst>
          </p:cNvPr>
          <p:cNvSpPr txBox="1"/>
          <p:nvPr/>
        </p:nvSpPr>
        <p:spPr>
          <a:xfrm>
            <a:off x="8925285" y="5355005"/>
            <a:ext cx="2431977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pt-PT" sz="2175" dirty="0">
                <a:solidFill>
                  <a:schemeClr val="bg1"/>
                </a:solidFill>
              </a:rPr>
              <a:t>MELHORAR </a:t>
            </a:r>
          </a:p>
          <a:p>
            <a:pPr>
              <a:lnSpc>
                <a:spcPts val="2175"/>
              </a:lnSpc>
            </a:pPr>
            <a:r>
              <a:rPr lang="pt-PT" sz="2175" dirty="0">
                <a:solidFill>
                  <a:schemeClr val="bg1"/>
                </a:solidFill>
              </a:rPr>
              <a:t>DIAGNÓSTICOS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E58F47-CCBE-42C1-B947-FB4165D9EDB9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pt-PT" sz="2175">
                <a:solidFill>
                  <a:schemeClr val="bg1"/>
                </a:solidFill>
                <a:latin typeface="+mj-lt"/>
              </a:rPr>
              <a:t>MELHORAR </a:t>
            </a:r>
          </a:p>
          <a:p>
            <a:pPr algn="r">
              <a:lnSpc>
                <a:spcPts val="2175"/>
              </a:lnSpc>
            </a:pPr>
            <a:r>
              <a:rPr lang="pt-PT" sz="2175">
                <a:solidFill>
                  <a:schemeClr val="bg1"/>
                </a:solidFill>
                <a:latin typeface="+mj-lt"/>
              </a:rPr>
              <a:t>VIDAS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057101-86A0-4BF9-80F5-327F90270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F3B2712-14B4-4C72-9682-EB2ADCFA018D}"/>
              </a:ext>
            </a:extLst>
          </p:cNvPr>
          <p:cNvCxnSpPr>
            <a:cxnSpLocks/>
          </p:cNvCxnSpPr>
          <p:nvPr/>
        </p:nvCxnSpPr>
        <p:spPr>
          <a:xfrm>
            <a:off x="10546773" y="5416550"/>
            <a:ext cx="445827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073EE-E8C9-4ED6-A233-F01450AAF084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C30A02C-8514-4B64-96BC-A880927FF3AC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6E95E68-3418-439A-8BC9-88210BBC74AF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pt-PT">
                <a:solidFill>
                  <a:schemeClr val="bg1">
                    <a:alpha val="50000"/>
                  </a:schemeClr>
                </a:solidFill>
              </a:rPr>
              <a:t>SABIA QUE...?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9514" y="1719652"/>
            <a:ext cx="8900878" cy="5439173"/>
          </a:xfrm>
        </p:spPr>
        <p:txBody>
          <a:bodyPr>
            <a:noAutofit/>
          </a:bodyPr>
          <a:lstStyle/>
          <a:p>
            <a:pPr marL="0" indent="0">
              <a:lnSpc>
                <a:spcPts val="7100"/>
              </a:lnSpc>
              <a:buNone/>
            </a:pPr>
            <a:r>
              <a:rPr lang="pt-PT" sz="5400" dirty="0">
                <a:solidFill>
                  <a:schemeClr val="bg1"/>
                </a:solidFill>
              </a:rPr>
              <a:t>Os pacientes com mieloma</a:t>
            </a:r>
            <a:br>
              <a:rPr lang="pt-PT" sz="5400" dirty="0">
                <a:solidFill>
                  <a:schemeClr val="bg1"/>
                </a:solidFill>
              </a:rPr>
            </a:br>
            <a:r>
              <a:rPr lang="pt-PT" sz="5400" dirty="0">
                <a:solidFill>
                  <a:schemeClr val="bg1"/>
                </a:solidFill>
              </a:rPr>
              <a:t>provavelmente recorrem</a:t>
            </a:r>
          </a:p>
          <a:p>
            <a:pPr marL="1368000" indent="0">
              <a:lnSpc>
                <a:spcPts val="7100"/>
              </a:lnSpc>
              <a:buNone/>
            </a:pPr>
            <a:r>
              <a:rPr lang="pt-PT" sz="6600" dirty="0">
                <a:solidFill>
                  <a:schemeClr val="bg1"/>
                </a:solidFill>
                <a:latin typeface="+mj-lt"/>
              </a:rPr>
              <a:t>ou mais </a:t>
            </a:r>
            <a:br>
              <a:rPr lang="pt-PT" sz="6600" dirty="0">
                <a:solidFill>
                  <a:schemeClr val="bg1"/>
                </a:solidFill>
                <a:latin typeface="+mj-lt"/>
              </a:rPr>
            </a:br>
            <a:r>
              <a:rPr lang="pt-PT" sz="6600" dirty="0">
                <a:solidFill>
                  <a:schemeClr val="bg1"/>
                </a:solidFill>
                <a:latin typeface="+mj-lt"/>
              </a:rPr>
              <a:t>vezes </a:t>
            </a:r>
          </a:p>
          <a:p>
            <a:pPr marL="0" indent="0">
              <a:lnSpc>
                <a:spcPts val="7100"/>
              </a:lnSpc>
              <a:buNone/>
            </a:pPr>
            <a:r>
              <a:rPr lang="pt-PT" sz="5400" dirty="0">
                <a:solidFill>
                  <a:schemeClr val="bg1"/>
                </a:solidFill>
              </a:rPr>
              <a:t>aos cuidados primários </a:t>
            </a:r>
            <a:br>
              <a:rPr lang="pt-PT" sz="5400" dirty="0">
                <a:solidFill>
                  <a:schemeClr val="bg1"/>
                </a:solidFill>
              </a:rPr>
            </a:br>
            <a:r>
              <a:rPr lang="pt-PT" sz="5400" dirty="0">
                <a:solidFill>
                  <a:schemeClr val="bg1"/>
                </a:solidFill>
              </a:rPr>
              <a:t>antes de serem encaminhados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025" y="-268887"/>
            <a:ext cx="6453419" cy="5392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D6930D-ADA8-4FF5-8A90-D4AE5848F0EB}"/>
              </a:ext>
            </a:extLst>
          </p:cNvPr>
          <p:cNvSpPr txBox="1"/>
          <p:nvPr/>
        </p:nvSpPr>
        <p:spPr>
          <a:xfrm>
            <a:off x="291315" y="3316695"/>
            <a:ext cx="1374094" cy="203831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lang="pt-PT" sz="17200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D594B4-7791-4B5F-A395-98B5E5F30AC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E2802E-DCDB-4A20-A559-049CFC323482}"/>
              </a:ext>
            </a:extLst>
          </p:cNvPr>
          <p:cNvSpPr txBox="1"/>
          <p:nvPr/>
        </p:nvSpPr>
        <p:spPr>
          <a:xfrm>
            <a:off x="8925286" y="5355005"/>
            <a:ext cx="2868396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pt-PT" sz="2175" dirty="0">
                <a:solidFill>
                  <a:schemeClr val="bg1"/>
                </a:solidFill>
              </a:rPr>
              <a:t>MELHORAR </a:t>
            </a:r>
          </a:p>
          <a:p>
            <a:pPr>
              <a:lnSpc>
                <a:spcPts val="2175"/>
              </a:lnSpc>
            </a:pPr>
            <a:r>
              <a:rPr lang="pt-PT" sz="2175" dirty="0">
                <a:solidFill>
                  <a:schemeClr val="bg1"/>
                </a:solidFill>
              </a:rPr>
              <a:t>DIAGNÓSTICOS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7292AE-AB19-4EC6-9D8C-B2E06721AF49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pt-PT" sz="2175">
                <a:solidFill>
                  <a:schemeClr val="bg1"/>
                </a:solidFill>
                <a:latin typeface="+mj-lt"/>
              </a:rPr>
              <a:t>MELHORAR </a:t>
            </a:r>
          </a:p>
          <a:p>
            <a:pPr algn="r">
              <a:lnSpc>
                <a:spcPts val="2175"/>
              </a:lnSpc>
            </a:pPr>
            <a:r>
              <a:rPr lang="pt-PT" sz="2175">
                <a:solidFill>
                  <a:schemeClr val="bg1"/>
                </a:solidFill>
                <a:latin typeface="+mj-lt"/>
              </a:rPr>
              <a:t>VIDAS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7BAD508-B60F-431D-9340-2E74C1A91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4545E2-A121-4B5B-BE80-BA37FE0CCB7A}"/>
              </a:ext>
            </a:extLst>
          </p:cNvPr>
          <p:cNvCxnSpPr>
            <a:cxnSpLocks/>
          </p:cNvCxnSpPr>
          <p:nvPr/>
        </p:nvCxnSpPr>
        <p:spPr>
          <a:xfrm>
            <a:off x="10546773" y="5416550"/>
            <a:ext cx="445827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5E2A2FD-D1C8-4762-838F-D0506CA99B0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A52BA08-9C53-4772-B148-66C883B51A4E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DA85CEC-C66F-4BB4-908E-D825F289A322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88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pt-PT">
                <a:solidFill>
                  <a:schemeClr val="bg1">
                    <a:alpha val="50000"/>
                  </a:schemeClr>
                </a:solidFill>
              </a:rPr>
              <a:t>SABIA QUE...?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89863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pt-PT" sz="5000">
                <a:solidFill>
                  <a:schemeClr val="bg1"/>
                </a:solidFill>
              </a:rPr>
              <a:t>O tempo médio até obter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pt-PT" sz="5000">
                <a:solidFill>
                  <a:schemeClr val="bg1"/>
                </a:solidFill>
              </a:rPr>
              <a:t>um diagnóstico de mieloma são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pt-PT" sz="7200" b="1">
                <a:solidFill>
                  <a:schemeClr val="bg1"/>
                </a:solidFill>
                <a:latin typeface="IBM Plex Sans" panose="020B0503050203000203" pitchFamily="34" charset="0"/>
              </a:rPr>
              <a:t>108,6 dias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pt-PT" sz="5000">
                <a:solidFill>
                  <a:schemeClr val="bg1"/>
                </a:solidFill>
              </a:rPr>
              <a:t>sendo que 25% dos pacientes esperam mais de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pt-PT" sz="7200" b="1">
                <a:solidFill>
                  <a:schemeClr val="bg1"/>
                </a:solidFill>
                <a:latin typeface="IBM Plex Sans" panose="020B0503050203000203" pitchFamily="34" charset="0"/>
              </a:rPr>
              <a:t>8 meses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9" cy="512432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7AD69C-68BD-49E4-AC53-5E5D11BB7B1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E1D053-43C9-4C8E-ABCB-A103FF8A8C71}"/>
              </a:ext>
            </a:extLst>
          </p:cNvPr>
          <p:cNvSpPr txBox="1"/>
          <p:nvPr/>
        </p:nvSpPr>
        <p:spPr>
          <a:xfrm>
            <a:off x="8925285" y="5355005"/>
            <a:ext cx="2390415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pt-PT" sz="2175" dirty="0">
                <a:solidFill>
                  <a:schemeClr val="bg1"/>
                </a:solidFill>
              </a:rPr>
              <a:t>MELHORAR </a:t>
            </a:r>
          </a:p>
          <a:p>
            <a:pPr>
              <a:lnSpc>
                <a:spcPts val="2175"/>
              </a:lnSpc>
            </a:pPr>
            <a:r>
              <a:rPr lang="pt-PT" sz="2175" dirty="0">
                <a:solidFill>
                  <a:schemeClr val="bg1"/>
                </a:solidFill>
              </a:rPr>
              <a:t>DIAGNÓSTICOS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D85FAE-A78E-420C-80C3-F7F3D15A1BA0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pt-PT" sz="2175">
                <a:solidFill>
                  <a:schemeClr val="bg1"/>
                </a:solidFill>
                <a:latin typeface="+mj-lt"/>
              </a:rPr>
              <a:t>MELHORAR </a:t>
            </a:r>
          </a:p>
          <a:p>
            <a:pPr algn="r">
              <a:lnSpc>
                <a:spcPts val="2175"/>
              </a:lnSpc>
            </a:pPr>
            <a:r>
              <a:rPr lang="pt-PT" sz="2175">
                <a:solidFill>
                  <a:schemeClr val="bg1"/>
                </a:solidFill>
                <a:latin typeface="+mj-lt"/>
              </a:rPr>
              <a:t>VIDAS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BC03466-E097-4430-BC42-454E571F3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87A08A-5439-4058-9F1E-912B868187FA}"/>
              </a:ext>
            </a:extLst>
          </p:cNvPr>
          <p:cNvCxnSpPr>
            <a:cxnSpLocks/>
          </p:cNvCxnSpPr>
          <p:nvPr/>
        </p:nvCxnSpPr>
        <p:spPr>
          <a:xfrm>
            <a:off x="10567555" y="5416550"/>
            <a:ext cx="443749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6E4552-37BE-4240-91C2-DE896D56E9D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05109A1-47ED-486D-81CB-CF3865D8FE2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06B202-D605-4D30-B8DD-DD8F5B133D20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77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pt-PT">
                <a:solidFill>
                  <a:schemeClr val="bg1">
                    <a:alpha val="50000"/>
                  </a:schemeClr>
                </a:solidFill>
              </a:rPr>
              <a:t>SABIA QUE...?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2082" y="2159790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PT" sz="4800" dirty="0">
                <a:solidFill>
                  <a:schemeClr val="bg1"/>
                </a:solidFill>
              </a:rPr>
              <a:t>Em média, os pacientes com mieloma têm sintomas durante cerca de </a:t>
            </a:r>
            <a:r>
              <a:rPr lang="pt-PT" sz="6600" b="1" dirty="0">
                <a:solidFill>
                  <a:schemeClr val="bg1"/>
                </a:solidFill>
                <a:latin typeface="IBM Plex Sans" panose="020B0503050203000203" pitchFamily="34" charset="0"/>
              </a:rPr>
              <a:t>1 mês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PT" sz="4000" dirty="0">
                <a:solidFill>
                  <a:schemeClr val="bg1"/>
                </a:solidFill>
              </a:rPr>
              <a:t>antes de procurarem assistência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PT" sz="4000" dirty="0">
                <a:solidFill>
                  <a:schemeClr val="bg1"/>
                </a:solidFill>
              </a:rPr>
              <a:t>e 25% dos pacientes esperam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PT" sz="4000" dirty="0">
                <a:solidFill>
                  <a:schemeClr val="bg1"/>
                </a:solidFill>
              </a:rPr>
              <a:t>mais de </a:t>
            </a:r>
            <a:r>
              <a:rPr lang="pt-PT" sz="6600" b="1" dirty="0">
                <a:solidFill>
                  <a:schemeClr val="bg1"/>
                </a:solidFill>
                <a:latin typeface="IBM Plex Sans" panose="020B0503050203000203" pitchFamily="34" charset="0"/>
              </a:rPr>
              <a:t>Três meses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EE6682-EBF1-4581-8447-5A7D439AD40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0AAFB5-B71F-4784-BD2E-FB8574AF5573}"/>
              </a:ext>
            </a:extLst>
          </p:cNvPr>
          <p:cNvSpPr txBox="1"/>
          <p:nvPr/>
        </p:nvSpPr>
        <p:spPr>
          <a:xfrm>
            <a:off x="8925285" y="5355005"/>
            <a:ext cx="2452759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pt-PT" sz="2175" dirty="0">
                <a:solidFill>
                  <a:schemeClr val="bg1"/>
                </a:solidFill>
              </a:rPr>
              <a:t>MELHORAR </a:t>
            </a:r>
          </a:p>
          <a:p>
            <a:pPr>
              <a:lnSpc>
                <a:spcPts val="2175"/>
              </a:lnSpc>
            </a:pPr>
            <a:r>
              <a:rPr lang="pt-PT" sz="2175" dirty="0">
                <a:solidFill>
                  <a:schemeClr val="bg1"/>
                </a:solidFill>
              </a:rPr>
              <a:t>DIAGNÓSTICOS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B33C5E-D679-4C21-AD91-9F238886A372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pt-PT" sz="2175">
                <a:solidFill>
                  <a:schemeClr val="bg1"/>
                </a:solidFill>
                <a:latin typeface="+mj-lt"/>
              </a:rPr>
              <a:t>MELHORAR </a:t>
            </a:r>
          </a:p>
          <a:p>
            <a:pPr algn="r">
              <a:lnSpc>
                <a:spcPts val="2175"/>
              </a:lnSpc>
            </a:pPr>
            <a:r>
              <a:rPr lang="pt-PT" sz="2175">
                <a:solidFill>
                  <a:schemeClr val="bg1"/>
                </a:solidFill>
                <a:latin typeface="+mj-lt"/>
              </a:rPr>
              <a:t>VIDAS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5F844B6-15AE-4662-A7C1-DE756E915B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876A06-01F2-45FF-994A-793DAEEC7978}"/>
              </a:ext>
            </a:extLst>
          </p:cNvPr>
          <p:cNvCxnSpPr>
            <a:cxnSpLocks/>
          </p:cNvCxnSpPr>
          <p:nvPr/>
        </p:nvCxnSpPr>
        <p:spPr>
          <a:xfrm>
            <a:off x="10536382" y="5416550"/>
            <a:ext cx="446866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A18726E-C202-4B04-957D-C038BDD776BA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28C9843-C8B2-4B08-884A-D38DB4DF1DA4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8BF5CCD-5B29-4207-9CF0-F105EF9D068E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476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pt-PT">
                <a:solidFill>
                  <a:schemeClr val="bg1">
                    <a:alpha val="50000"/>
                  </a:schemeClr>
                </a:solidFill>
              </a:rPr>
              <a:t>SABIA QUE...?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pt-PT" sz="6800">
                <a:solidFill>
                  <a:schemeClr val="bg1"/>
                </a:solidFill>
              </a:rPr>
              <a:t>Os pacientes com mieloma têm um percurso </a:t>
            </a:r>
            <a:r>
              <a:rPr lang="pt-PT" sz="6800" b="1">
                <a:solidFill>
                  <a:schemeClr val="bg1"/>
                </a:solidFill>
              </a:rPr>
              <a:t>longo</a:t>
            </a:r>
            <a:r>
              <a:rPr lang="pt-PT" sz="6800">
                <a:solidFill>
                  <a:schemeClr val="bg1"/>
                </a:solidFill>
              </a:rPr>
              <a:t> e </a:t>
            </a:r>
            <a:r>
              <a:rPr lang="pt-PT" sz="6800" b="1">
                <a:solidFill>
                  <a:schemeClr val="bg1"/>
                </a:solidFill>
              </a:rPr>
              <a:t>confuso</a:t>
            </a:r>
            <a:r>
              <a:rPr lang="pt-PT" sz="680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pt-PT" sz="6800">
                <a:solidFill>
                  <a:schemeClr val="bg1"/>
                </a:solidFill>
              </a:rPr>
              <a:t>até ao diagnóstico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B06E2-93E2-4539-87FF-FBCAD7C9B592}"/>
              </a:ext>
            </a:extLst>
          </p:cNvPr>
          <p:cNvSpPr txBox="1"/>
          <p:nvPr/>
        </p:nvSpPr>
        <p:spPr>
          <a:xfrm>
            <a:off x="8925285" y="5355005"/>
            <a:ext cx="2452759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pt-PT" sz="2175" dirty="0">
                <a:solidFill>
                  <a:schemeClr val="bg1"/>
                </a:solidFill>
              </a:rPr>
              <a:t>MELHORAR </a:t>
            </a:r>
          </a:p>
          <a:p>
            <a:pPr>
              <a:lnSpc>
                <a:spcPts val="2175"/>
              </a:lnSpc>
            </a:pPr>
            <a:r>
              <a:rPr lang="pt-PT" sz="2175" dirty="0">
                <a:solidFill>
                  <a:schemeClr val="bg1"/>
                </a:solidFill>
              </a:rPr>
              <a:t>DIAGNÓSTICOS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BF68-8DF3-4D36-B9F3-1120E69F000B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pt-PT" sz="2175">
                <a:solidFill>
                  <a:schemeClr val="bg1"/>
                </a:solidFill>
                <a:latin typeface="+mj-lt"/>
              </a:rPr>
              <a:t>MELHORAR </a:t>
            </a:r>
          </a:p>
          <a:p>
            <a:pPr algn="r">
              <a:lnSpc>
                <a:spcPts val="2175"/>
              </a:lnSpc>
            </a:pPr>
            <a:r>
              <a:rPr lang="pt-PT" sz="2175">
                <a:solidFill>
                  <a:schemeClr val="bg1"/>
                </a:solidFill>
                <a:latin typeface="+mj-lt"/>
              </a:rPr>
              <a:t>VIDAS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>
            <a:cxnSpLocks/>
          </p:cNvCxnSpPr>
          <p:nvPr/>
        </p:nvCxnSpPr>
        <p:spPr>
          <a:xfrm>
            <a:off x="10515600" y="5416550"/>
            <a:ext cx="44894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pt-PT">
                <a:solidFill>
                  <a:schemeClr val="bg1">
                    <a:alpha val="50000"/>
                  </a:schemeClr>
                </a:solidFill>
              </a:rPr>
              <a:t>SABIA QUE...?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40" y="2051265"/>
            <a:ext cx="9448262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800"/>
              </a:lnSpc>
              <a:spcBef>
                <a:spcPts val="0"/>
              </a:spcBef>
              <a:spcAft>
                <a:spcPts val="8400"/>
              </a:spcAft>
              <a:buNone/>
            </a:pPr>
            <a:r>
              <a:rPr lang="pt-PT" sz="5400" dirty="0">
                <a:solidFill>
                  <a:schemeClr val="bg1"/>
                </a:solidFill>
              </a:rPr>
              <a:t>Um estudo britânico descobriu que </a:t>
            </a:r>
          </a:p>
          <a:p>
            <a:pPr marL="0" indent="0">
              <a:lnSpc>
                <a:spcPts val="54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t-PT" sz="14500" dirty="0">
                <a:solidFill>
                  <a:schemeClr val="bg1"/>
                </a:solidFill>
                <a:latin typeface="IBM Plex Sans Condensed SemiBol" panose="020B0706050203000203" pitchFamily="34" charset="0"/>
              </a:rPr>
              <a:t>34% </a:t>
            </a:r>
          </a:p>
          <a:p>
            <a:pPr marL="0" indent="0">
              <a:lnSpc>
                <a:spcPts val="6800"/>
              </a:lnSpc>
              <a:spcBef>
                <a:spcPts val="0"/>
              </a:spcBef>
              <a:buNone/>
            </a:pPr>
            <a:r>
              <a:rPr lang="pt-PT" sz="5400" dirty="0">
                <a:solidFill>
                  <a:schemeClr val="bg1"/>
                </a:solidFill>
              </a:rPr>
              <a:t>dos pacientes com mieloma foram diagnosticados em situações de emergência 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A97426-289F-4040-BC77-9F5EB5F29FBB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49946E-D735-46FD-A558-F344650AA23E}"/>
              </a:ext>
            </a:extLst>
          </p:cNvPr>
          <p:cNvSpPr txBox="1"/>
          <p:nvPr/>
        </p:nvSpPr>
        <p:spPr>
          <a:xfrm>
            <a:off x="8925285" y="5355005"/>
            <a:ext cx="2515105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pt-PT" sz="2175" dirty="0">
                <a:solidFill>
                  <a:schemeClr val="bg1"/>
                </a:solidFill>
              </a:rPr>
              <a:t>MELHORAR </a:t>
            </a:r>
          </a:p>
          <a:p>
            <a:pPr>
              <a:lnSpc>
                <a:spcPts val="2175"/>
              </a:lnSpc>
            </a:pPr>
            <a:r>
              <a:rPr lang="pt-PT" sz="2175" dirty="0">
                <a:solidFill>
                  <a:schemeClr val="bg1"/>
                </a:solidFill>
              </a:rPr>
              <a:t>DIAGNÓSTICOS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544A06-B1C9-43AE-A7EB-719F10795E27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pt-PT" sz="2175">
                <a:solidFill>
                  <a:schemeClr val="bg1"/>
                </a:solidFill>
                <a:latin typeface="+mj-lt"/>
              </a:rPr>
              <a:t>MELHORAR </a:t>
            </a:r>
          </a:p>
          <a:p>
            <a:pPr algn="r">
              <a:lnSpc>
                <a:spcPts val="2175"/>
              </a:lnSpc>
            </a:pPr>
            <a:r>
              <a:rPr lang="pt-PT" sz="2175">
                <a:solidFill>
                  <a:schemeClr val="bg1"/>
                </a:solidFill>
                <a:latin typeface="+mj-lt"/>
              </a:rPr>
              <a:t>VIDAS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F7BBD8-C287-4F4E-9DA0-42F3B4CD3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0A4B28-612D-42B5-8BFA-8AD303F95629}"/>
              </a:ext>
            </a:extLst>
          </p:cNvPr>
          <p:cNvCxnSpPr>
            <a:cxnSpLocks/>
          </p:cNvCxnSpPr>
          <p:nvPr/>
        </p:nvCxnSpPr>
        <p:spPr>
          <a:xfrm>
            <a:off x="10525991" y="5416550"/>
            <a:ext cx="447905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D0F5D7-BB1D-460B-BA68-A1D9C4554DFB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E3036B1-22EF-4EB7-81AB-E514C4BC773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73FDFE1-5AB0-497E-A5EB-B281F61B960A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56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6314BC-286F-43EE-97F5-56AFBF206029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pt-PT">
                <a:solidFill>
                  <a:schemeClr val="bg1">
                    <a:alpha val="50000"/>
                  </a:schemeClr>
                </a:solidFill>
              </a:rPr>
              <a:t>SABIA QUE...?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04196"/>
            <a:ext cx="7724131" cy="5939653"/>
          </a:xfrm>
        </p:spPr>
        <p:txBody>
          <a:bodyPr>
            <a:noAutofit/>
          </a:bodyPr>
          <a:lstStyle/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pt-PT" sz="5800" dirty="0">
                <a:solidFill>
                  <a:schemeClr val="bg1"/>
                </a:solidFill>
              </a:rPr>
              <a:t>Um diagnóstico adiado pode </a:t>
            </a:r>
            <a:r>
              <a:rPr lang="pt-PT" sz="5800" b="1" dirty="0">
                <a:solidFill>
                  <a:schemeClr val="bg1"/>
                </a:solidFill>
                <a:latin typeface="IBM Plex Sans" panose="020B0503050203000203" pitchFamily="34" charset="0"/>
              </a:rPr>
              <a:t>afetar </a:t>
            </a:r>
            <a:r>
              <a:rPr lang="pt-PT" sz="5800" b="1" dirty="0">
                <a:solidFill>
                  <a:schemeClr val="bg1"/>
                </a:solidFill>
              </a:rPr>
              <a:t>negativamente</a:t>
            </a:r>
            <a:r>
              <a:rPr lang="pt-PT" sz="5800" b="1" dirty="0">
                <a:solidFill>
                  <a:schemeClr val="bg1"/>
                </a:solidFill>
                <a:latin typeface="IBM Plex Sans" panose="020B0503050203000203" pitchFamily="34" charset="0"/>
              </a:rPr>
              <a:t> </a:t>
            </a:r>
          </a:p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pt-PT" sz="5800" dirty="0">
                <a:solidFill>
                  <a:schemeClr val="bg1"/>
                </a:solidFill>
              </a:rPr>
              <a:t>a qualidade de vida </a:t>
            </a:r>
            <a:br>
              <a:rPr lang="pt-PT" sz="5800" dirty="0">
                <a:solidFill>
                  <a:schemeClr val="bg1"/>
                </a:solidFill>
              </a:rPr>
            </a:br>
            <a:r>
              <a:rPr lang="pt-PT" sz="5800" dirty="0">
                <a:solidFill>
                  <a:schemeClr val="bg1"/>
                </a:solidFill>
              </a:rPr>
              <a:t>e a sobrevivência sem a doença de pacientes com mieloma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8925285" y="5355005"/>
            <a:ext cx="2244937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pt-PT" sz="2175" dirty="0">
                <a:solidFill>
                  <a:schemeClr val="bg1"/>
                </a:solidFill>
              </a:rPr>
              <a:t>MELHORAR </a:t>
            </a:r>
          </a:p>
          <a:p>
            <a:pPr>
              <a:lnSpc>
                <a:spcPts val="2175"/>
              </a:lnSpc>
            </a:pPr>
            <a:r>
              <a:rPr lang="pt-PT" sz="2175" dirty="0">
                <a:solidFill>
                  <a:schemeClr val="bg1"/>
                </a:solidFill>
              </a:rPr>
              <a:t>DIAGNÓSTICOS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pt-PT" sz="2175">
                <a:solidFill>
                  <a:schemeClr val="bg1"/>
                </a:solidFill>
                <a:latin typeface="+mj-lt"/>
              </a:rPr>
              <a:t>MELHORAR </a:t>
            </a:r>
          </a:p>
          <a:p>
            <a:pPr algn="r">
              <a:lnSpc>
                <a:spcPts val="2175"/>
              </a:lnSpc>
            </a:pPr>
            <a:r>
              <a:rPr lang="pt-PT" sz="2175">
                <a:solidFill>
                  <a:schemeClr val="bg1"/>
                </a:solidFill>
                <a:latin typeface="+mj-lt"/>
              </a:rPr>
              <a:t>VIDAS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CB9E77F-9003-4388-98DC-2445BE373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EA5B8BC-E8F1-4DD8-999F-AA750E5441AF}"/>
              </a:ext>
            </a:extLst>
          </p:cNvPr>
          <p:cNvCxnSpPr>
            <a:cxnSpLocks/>
          </p:cNvCxnSpPr>
          <p:nvPr/>
        </p:nvCxnSpPr>
        <p:spPr>
          <a:xfrm>
            <a:off x="10536382" y="5416550"/>
            <a:ext cx="446866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9454D49-E25E-4E5D-8829-988A8F1C2571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159713E-493C-4920-9405-06AF8F1F0541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80D8ED3-C136-4665-89B7-BAE4CF672A23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08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</TotalTime>
  <Words>199</Words>
  <Application>Microsoft Office PowerPoint</Application>
  <PresentationFormat>Custom</PresentationFormat>
  <Paragraphs>60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IBM Plex Sans</vt:lpstr>
      <vt:lpstr>IBM Plex Sans Light</vt:lpstr>
      <vt:lpstr>IBM Plex Sans Condensed SemiBol</vt:lpstr>
      <vt:lpstr>Office Theme</vt:lpstr>
      <vt:lpstr>SABIA QUE...?</vt:lpstr>
      <vt:lpstr>SABIA QUE...?</vt:lpstr>
      <vt:lpstr>SABIA QUE...?</vt:lpstr>
      <vt:lpstr>SABIA QUE...?</vt:lpstr>
      <vt:lpstr>SABIA QUE...?</vt:lpstr>
      <vt:lpstr>SABIA QUE...?</vt:lpstr>
      <vt:lpstr>SABIA QUE...?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15</cp:revision>
  <dcterms:created xsi:type="dcterms:W3CDTF">2021-09-23T09:01:50Z</dcterms:created>
  <dcterms:modified xsi:type="dcterms:W3CDTF">2021-10-05T14:29:26Z</dcterms:modified>
</cp:coreProperties>
</file>