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5240000" cy="8572500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047600" y="456480"/>
            <a:ext cx="13144320" cy="16567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1047600" y="2282040"/>
            <a:ext cx="6476760" cy="5438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047600" y="456480"/>
            <a:ext cx="13144320" cy="16567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1047600" y="2282040"/>
            <a:ext cx="6476760" cy="5438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500" b="0" strike="noStrike" spc="-1">
              <a:solidFill>
                <a:srgbClr val="000000"/>
              </a:solidFill>
              <a:latin typeface="IBM Plex Sans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047600" y="456480"/>
            <a:ext cx="13144320" cy="16567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1047600" y="2282040"/>
            <a:ext cx="3160440" cy="5438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5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4366440" y="2282040"/>
            <a:ext cx="3160440" cy="5438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500" b="0" strike="noStrike" spc="-1">
              <a:solidFill>
                <a:srgbClr val="000000"/>
              </a:solidFill>
              <a:latin typeface="IBM Plex Sans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047600" y="456480"/>
            <a:ext cx="13144320" cy="16567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IBM Plex Sans Ligh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1047600" y="456480"/>
            <a:ext cx="13144320" cy="7680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047600" y="456480"/>
            <a:ext cx="13144320" cy="16567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047600" y="2282040"/>
            <a:ext cx="3160440" cy="259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5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366440" y="2282040"/>
            <a:ext cx="3160440" cy="5438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5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1047600" y="5123160"/>
            <a:ext cx="3160440" cy="259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500" b="0" strike="noStrike" spc="-1">
              <a:solidFill>
                <a:srgbClr val="000000"/>
              </a:solidFill>
              <a:latin typeface="IBM Plex Sans Ligh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047600" y="456480"/>
            <a:ext cx="13144320" cy="16567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1047600" y="2282040"/>
            <a:ext cx="3160440" cy="5438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5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366440" y="2282040"/>
            <a:ext cx="3160440" cy="259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5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366440" y="5123160"/>
            <a:ext cx="3160440" cy="259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500" b="0" strike="noStrike" spc="-1">
              <a:solidFill>
                <a:srgbClr val="000000"/>
              </a:solidFill>
              <a:latin typeface="IBM Plex Sans Ligh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047600" y="456480"/>
            <a:ext cx="13144320" cy="16567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1047600" y="2282040"/>
            <a:ext cx="3160440" cy="259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5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366440" y="2282040"/>
            <a:ext cx="3160440" cy="259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5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1047600" y="5123160"/>
            <a:ext cx="6476760" cy="259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500" b="0" strike="noStrike" spc="-1">
              <a:solidFill>
                <a:srgbClr val="000000"/>
              </a:solidFill>
              <a:latin typeface="IBM Plex Sans Ligh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1047600" y="456480"/>
            <a:ext cx="13144320" cy="16567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1047600" y="2282040"/>
            <a:ext cx="6476760" cy="259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5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1047600" y="5123160"/>
            <a:ext cx="6476760" cy="259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500" b="0" strike="noStrike" spc="-1">
              <a:solidFill>
                <a:srgbClr val="000000"/>
              </a:solidFill>
              <a:latin typeface="IBM Plex Sans Ligh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047600" y="456480"/>
            <a:ext cx="13144320" cy="16567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1047600" y="2282040"/>
            <a:ext cx="3160440" cy="259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5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366440" y="2282040"/>
            <a:ext cx="3160440" cy="259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5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1047600" y="5123160"/>
            <a:ext cx="3160440" cy="259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5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366440" y="5123160"/>
            <a:ext cx="3160440" cy="259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500" b="0" strike="noStrike" spc="-1">
              <a:solidFill>
                <a:srgbClr val="000000"/>
              </a:solidFill>
              <a:latin typeface="IBM Plex Sans Ligh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047600" y="456480"/>
            <a:ext cx="13144320" cy="16567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1047600" y="2282040"/>
            <a:ext cx="2085120" cy="259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5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237480" y="2282040"/>
            <a:ext cx="2085120" cy="259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5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5427000" y="2282040"/>
            <a:ext cx="2085120" cy="259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5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1047600" y="5123160"/>
            <a:ext cx="2085120" cy="259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5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237480" y="5123160"/>
            <a:ext cx="2085120" cy="259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5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5427000" y="5123160"/>
            <a:ext cx="2085120" cy="259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500" b="0" strike="noStrike" spc="-1">
              <a:solidFill>
                <a:srgbClr val="000000"/>
              </a:solidFill>
              <a:latin typeface="IBM Plex Sans Ligh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047600" y="456480"/>
            <a:ext cx="13144320" cy="16567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5500" b="0" strike="noStrike" spc="-1">
                <a:solidFill>
                  <a:srgbClr val="000000"/>
                </a:solidFill>
                <a:latin typeface="IBM Plex Sans Condensed SemiBol"/>
              </a:rPr>
              <a:t>Click to edit Master title style</a:t>
            </a:r>
            <a:endParaRPr lang="en-US" sz="55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1047600" y="2282040"/>
            <a:ext cx="6476760" cy="54388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85840" indent="-285480">
              <a:lnSpc>
                <a:spcPct val="90000"/>
              </a:lnSpc>
              <a:spcBef>
                <a:spcPts val="1250"/>
              </a:spcBef>
              <a:buClr>
                <a:srgbClr val="000000"/>
              </a:buClr>
              <a:buFont typeface="Arial"/>
              <a:buChar char="•"/>
            </a:pPr>
            <a:r>
              <a:rPr lang="en-US" sz="3500" b="0" strike="noStrike" spc="-1">
                <a:solidFill>
                  <a:srgbClr val="000000"/>
                </a:solidFill>
                <a:latin typeface="IBM Plex Sans Light"/>
              </a:rPr>
              <a:t>Click to edit Master text styles</a:t>
            </a:r>
          </a:p>
          <a:p>
            <a:pPr marL="857160" lvl="1" indent="-285480">
              <a:lnSpc>
                <a:spcPct val="90000"/>
              </a:lnSpc>
              <a:spcBef>
                <a:spcPts val="624"/>
              </a:spcBef>
              <a:buClr>
                <a:srgbClr val="000000"/>
              </a:buClr>
              <a:buFont typeface="Arial"/>
              <a:buChar char="•"/>
            </a:pPr>
            <a:r>
              <a:rPr lang="en-US" sz="3000" b="0" strike="noStrike" spc="-1">
                <a:solidFill>
                  <a:srgbClr val="000000"/>
                </a:solidFill>
                <a:latin typeface="IBM Plex Sans Light"/>
              </a:rPr>
              <a:t>Second level</a:t>
            </a:r>
          </a:p>
          <a:p>
            <a:pPr marL="1428840" lvl="2" indent="-285480">
              <a:lnSpc>
                <a:spcPct val="90000"/>
              </a:lnSpc>
              <a:spcBef>
                <a:spcPts val="624"/>
              </a:spcBef>
              <a:buClr>
                <a:srgbClr val="000000"/>
              </a:buClr>
              <a:buFont typeface="Arial"/>
              <a:buChar char="•"/>
            </a:pPr>
            <a:r>
              <a:rPr lang="en-US" sz="2500" b="0" strike="noStrike" spc="-1">
                <a:solidFill>
                  <a:srgbClr val="000000"/>
                </a:solidFill>
                <a:latin typeface="IBM Plex Sans Light"/>
              </a:rPr>
              <a:t>Third level</a:t>
            </a:r>
          </a:p>
          <a:p>
            <a:pPr marL="2000160" lvl="3" indent="-285480">
              <a:lnSpc>
                <a:spcPct val="90000"/>
              </a:lnSpc>
              <a:spcBef>
                <a:spcPts val="624"/>
              </a:spcBef>
              <a:buClr>
                <a:srgbClr val="000000"/>
              </a:buClr>
              <a:buFont typeface="Arial"/>
              <a:buChar char="•"/>
            </a:pPr>
            <a:r>
              <a:rPr lang="en-US" sz="2250" b="0" strike="noStrike" spc="-1">
                <a:solidFill>
                  <a:srgbClr val="000000"/>
                </a:solidFill>
                <a:latin typeface="IBM Plex Sans Light"/>
              </a:rPr>
              <a:t>Fourth level</a:t>
            </a:r>
          </a:p>
          <a:p>
            <a:pPr marL="2571840" lvl="4" indent="-285480">
              <a:lnSpc>
                <a:spcPct val="90000"/>
              </a:lnSpc>
              <a:spcBef>
                <a:spcPts val="624"/>
              </a:spcBef>
              <a:buClr>
                <a:srgbClr val="000000"/>
              </a:buClr>
              <a:buFont typeface="Arial"/>
              <a:buChar char="•"/>
            </a:pPr>
            <a:r>
              <a:rPr lang="en-US" sz="2250" b="0" strike="noStrike" spc="-1">
                <a:solidFill>
                  <a:srgbClr val="000000"/>
                </a:solidFill>
                <a:latin typeface="IBM Plex Sans Light"/>
              </a:rPr>
              <a:t>Fifth level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7715160" y="2282040"/>
            <a:ext cx="6476760" cy="54388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85840" indent="-285480">
              <a:lnSpc>
                <a:spcPct val="90000"/>
              </a:lnSpc>
              <a:spcBef>
                <a:spcPts val="1250"/>
              </a:spcBef>
              <a:buClr>
                <a:srgbClr val="000000"/>
              </a:buClr>
              <a:buFont typeface="Arial"/>
              <a:buChar char="•"/>
            </a:pPr>
            <a:r>
              <a:rPr lang="en-US" sz="3500" b="0" strike="noStrike" spc="-1">
                <a:solidFill>
                  <a:srgbClr val="000000"/>
                </a:solidFill>
                <a:latin typeface="IBM Plex Sans Light"/>
              </a:rPr>
              <a:t>Click to edit Master text styles</a:t>
            </a:r>
          </a:p>
          <a:p>
            <a:pPr marL="857160" lvl="1" indent="-285480">
              <a:lnSpc>
                <a:spcPct val="90000"/>
              </a:lnSpc>
              <a:spcBef>
                <a:spcPts val="624"/>
              </a:spcBef>
              <a:buClr>
                <a:srgbClr val="000000"/>
              </a:buClr>
              <a:buFont typeface="Arial"/>
              <a:buChar char="•"/>
            </a:pPr>
            <a:r>
              <a:rPr lang="en-US" sz="3000" b="0" strike="noStrike" spc="-1">
                <a:solidFill>
                  <a:srgbClr val="000000"/>
                </a:solidFill>
                <a:latin typeface="IBM Plex Sans Light"/>
              </a:rPr>
              <a:t>Second level</a:t>
            </a:r>
          </a:p>
          <a:p>
            <a:pPr marL="1428840" lvl="2" indent="-285480">
              <a:lnSpc>
                <a:spcPct val="90000"/>
              </a:lnSpc>
              <a:spcBef>
                <a:spcPts val="624"/>
              </a:spcBef>
              <a:buClr>
                <a:srgbClr val="000000"/>
              </a:buClr>
              <a:buFont typeface="Arial"/>
              <a:buChar char="•"/>
            </a:pPr>
            <a:r>
              <a:rPr lang="en-US" sz="2500" b="0" strike="noStrike" spc="-1">
                <a:solidFill>
                  <a:srgbClr val="000000"/>
                </a:solidFill>
                <a:latin typeface="IBM Plex Sans Light"/>
              </a:rPr>
              <a:t>Third level</a:t>
            </a:r>
          </a:p>
          <a:p>
            <a:pPr marL="2000160" lvl="3" indent="-285480">
              <a:lnSpc>
                <a:spcPct val="90000"/>
              </a:lnSpc>
              <a:spcBef>
                <a:spcPts val="624"/>
              </a:spcBef>
              <a:buClr>
                <a:srgbClr val="000000"/>
              </a:buClr>
              <a:buFont typeface="Arial"/>
              <a:buChar char="•"/>
            </a:pPr>
            <a:r>
              <a:rPr lang="en-US" sz="2250" b="0" strike="noStrike" spc="-1">
                <a:solidFill>
                  <a:srgbClr val="000000"/>
                </a:solidFill>
                <a:latin typeface="IBM Plex Sans Light"/>
              </a:rPr>
              <a:t>Fourth level</a:t>
            </a:r>
          </a:p>
          <a:p>
            <a:pPr marL="2571840" lvl="4" indent="-285480">
              <a:lnSpc>
                <a:spcPct val="90000"/>
              </a:lnSpc>
              <a:spcBef>
                <a:spcPts val="624"/>
              </a:spcBef>
              <a:buClr>
                <a:srgbClr val="000000"/>
              </a:buClr>
              <a:buFont typeface="Arial"/>
              <a:buChar char="•"/>
            </a:pPr>
            <a:r>
              <a:rPr lang="en-US" sz="2250" b="0" strike="noStrike" spc="-1">
                <a:solidFill>
                  <a:srgbClr val="000000"/>
                </a:solidFill>
                <a:latin typeface="IBM Plex Sans Light"/>
              </a:rPr>
              <a:t>Fifth level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dt"/>
          </p:nvPr>
        </p:nvSpPr>
        <p:spPr>
          <a:xfrm>
            <a:off x="1047600" y="7945560"/>
            <a:ext cx="3428640" cy="456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7711BD20-1080-47CF-99C5-7DEC4DA2A1BC}" type="datetime">
              <a:rPr lang="en-US" sz="1500" b="0" strike="noStrike" spc="-1">
                <a:solidFill>
                  <a:srgbClr val="8B8B8B"/>
                </a:solidFill>
                <a:latin typeface="IBM Plex Sans Light"/>
              </a:rPr>
              <a:t>10/11/2021</a:t>
            </a:fld>
            <a:endParaRPr lang="pl-PL" sz="15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ftr"/>
          </p:nvPr>
        </p:nvSpPr>
        <p:spPr>
          <a:xfrm>
            <a:off x="5048280" y="7945560"/>
            <a:ext cx="5143320" cy="456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pl-PL" sz="2400" b="0" strike="noStrike" spc="-1">
              <a:latin typeface="Times New Roman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sldNum"/>
          </p:nvPr>
        </p:nvSpPr>
        <p:spPr>
          <a:xfrm>
            <a:off x="10763280" y="7945560"/>
            <a:ext cx="3428640" cy="456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EE5441C7-B85A-4401-BEDF-E7F2199410C3}" type="slidenum">
              <a:rPr lang="en-US" sz="1500" b="0" strike="noStrike" spc="-1">
                <a:solidFill>
                  <a:srgbClr val="8B8B8B"/>
                </a:solidFill>
                <a:latin typeface="IBM Plex Sans Light"/>
              </a:rPr>
              <a:t>‹#›</a:t>
            </a:fld>
            <a:endParaRPr lang="pl-PL" sz="15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stomShape 1"/>
          <p:cNvSpPr/>
          <p:nvPr/>
        </p:nvSpPr>
        <p:spPr>
          <a:xfrm>
            <a:off x="0" y="0"/>
            <a:ext cx="15234840" cy="8572320"/>
          </a:xfrm>
          <a:prstGeom prst="rect">
            <a:avLst/>
          </a:prstGeom>
          <a:solidFill>
            <a:srgbClr val="0562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3" name="Picture 24"/>
          <p:cNvPicPr/>
          <p:nvPr/>
        </p:nvPicPr>
        <p:blipFill>
          <a:blip r:embed="rId2">
            <a:alphaModFix amt="10000"/>
          </a:blip>
          <a:srcRect l="1496" t="6442"/>
          <a:stretch/>
        </p:blipFill>
        <p:spPr>
          <a:xfrm>
            <a:off x="129600" y="552600"/>
            <a:ext cx="8650080" cy="8019720"/>
          </a:xfrm>
          <a:prstGeom prst="rect">
            <a:avLst/>
          </a:prstGeom>
          <a:ln w="0">
            <a:noFill/>
          </a:ln>
        </p:spPr>
      </p:pic>
      <p:sp>
        <p:nvSpPr>
          <p:cNvPr id="44" name="TextShape 2"/>
          <p:cNvSpPr txBox="1"/>
          <p:nvPr/>
        </p:nvSpPr>
        <p:spPr>
          <a:xfrm>
            <a:off x="659160" y="251280"/>
            <a:ext cx="7569720" cy="1656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l-PL" sz="5500" b="0" strike="noStrike" spc="-1">
                <a:solidFill>
                  <a:srgbClr val="FFFFFF">
                    <a:alpha val="50000"/>
                  </a:srgbClr>
                </a:solidFill>
                <a:latin typeface="IBM Plex Sans Condensed SemiBol"/>
              </a:rPr>
              <a:t>CZY WIESZ, ŻE...?</a:t>
            </a:r>
            <a:endParaRPr lang="en-US" sz="55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45" name="TextShape 3"/>
          <p:cNvSpPr txBox="1"/>
          <p:nvPr/>
        </p:nvSpPr>
        <p:spPr>
          <a:xfrm>
            <a:off x="630360" y="2080440"/>
            <a:ext cx="7941600" cy="54388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ts val="7999"/>
              </a:lnSpc>
              <a:spcBef>
                <a:spcPts val="1250"/>
              </a:spcBef>
              <a:tabLst>
                <a:tab pos="0" algn="l"/>
              </a:tabLst>
            </a:pPr>
            <a:r>
              <a:rPr lang="pl-PL" sz="5400" b="0" strike="noStrike" spc="-1" dirty="0">
                <a:solidFill>
                  <a:srgbClr val="FFFFFF"/>
                </a:solidFill>
                <a:latin typeface="IBM Plex Sans Light"/>
              </a:rPr>
              <a:t>Szpiczak </a:t>
            </a:r>
            <a:r>
              <a:rPr lang="pl-PL" sz="5400" b="0" strike="noStrike" spc="-1" dirty="0">
                <a:solidFill>
                  <a:schemeClr val="bg1"/>
                </a:solidFill>
                <a:latin typeface="IBM Plex Sans Light"/>
              </a:rPr>
              <a:t>daje </a:t>
            </a:r>
            <a:endParaRPr lang="en-US" sz="5400" b="0" strike="noStrike" spc="-1" dirty="0">
              <a:solidFill>
                <a:schemeClr val="bg1"/>
              </a:solidFill>
              <a:latin typeface="IBM Plex Sans Light"/>
            </a:endParaRPr>
          </a:p>
          <a:p>
            <a:pPr>
              <a:lnSpc>
                <a:spcPts val="10001"/>
              </a:lnSpc>
              <a:tabLst>
                <a:tab pos="0" algn="l"/>
              </a:tabLst>
            </a:pPr>
            <a:r>
              <a:rPr lang="pl-PL" sz="8000" b="0" strike="noStrike" spc="-1" dirty="0">
                <a:solidFill>
                  <a:schemeClr val="bg1"/>
                </a:solidFill>
                <a:latin typeface="IBM Plex Sans Condensed SemiBol"/>
              </a:rPr>
              <a:t>niespecyficzne objawy, </a:t>
            </a:r>
            <a:endParaRPr lang="en-US" sz="8000" b="0" strike="noStrike" spc="-1" dirty="0">
              <a:solidFill>
                <a:schemeClr val="bg1"/>
              </a:solidFill>
              <a:latin typeface="IBM Plex Sans Light"/>
            </a:endParaRPr>
          </a:p>
          <a:p>
            <a:pPr>
              <a:lnSpc>
                <a:spcPts val="5800"/>
              </a:lnSpc>
              <a:tabLst>
                <a:tab pos="0" algn="l"/>
              </a:tabLst>
            </a:pPr>
            <a:r>
              <a:rPr lang="pl-PL" sz="3200" b="0" strike="noStrike" spc="-1" dirty="0">
                <a:solidFill>
                  <a:schemeClr val="bg1"/>
                </a:solidFill>
                <a:latin typeface="IBM Plex Sans Light"/>
              </a:rPr>
              <a:t>takie</a:t>
            </a:r>
            <a:r>
              <a:rPr lang="pl-PL" sz="3200" b="0" strike="noStrike" spc="-1" dirty="0">
                <a:solidFill>
                  <a:srgbClr val="FFFFFF"/>
                </a:solidFill>
                <a:latin typeface="IBM Plex Sans Light"/>
              </a:rPr>
              <a:t> jak ból pleców czy zmęczenie, </a:t>
            </a:r>
            <a:endParaRPr lang="en-US" sz="3200" b="0" strike="noStrike" spc="-1" dirty="0">
              <a:solidFill>
                <a:srgbClr val="000000"/>
              </a:solidFill>
              <a:latin typeface="IBM Plex Sans Light"/>
            </a:endParaRPr>
          </a:p>
          <a:p>
            <a:pPr>
              <a:lnSpc>
                <a:spcPts val="5800"/>
              </a:lnSpc>
              <a:tabLst>
                <a:tab pos="0" algn="l"/>
              </a:tabLst>
            </a:pPr>
            <a:r>
              <a:rPr lang="pl-PL" sz="3200" b="0" strike="noStrike" spc="-1" dirty="0">
                <a:solidFill>
                  <a:srgbClr val="FFFFFF"/>
                </a:solidFill>
                <a:latin typeface="IBM Plex Sans Light"/>
              </a:rPr>
              <a:t>przez co jest </a:t>
            </a:r>
            <a:r>
              <a:rPr lang="pl-PL" sz="3200" b="0" strike="noStrike" spc="-1" dirty="0">
                <a:solidFill>
                  <a:srgbClr val="FFFFFF"/>
                </a:solidFill>
                <a:latin typeface="IBM Plex Sans Condensed SemiBol"/>
              </a:rPr>
              <a:t>trudny do rozpoznania </a:t>
            </a:r>
            <a:endParaRPr lang="en-US" sz="3200" b="0" strike="noStrike" spc="-1" dirty="0">
              <a:solidFill>
                <a:srgbClr val="000000"/>
              </a:solidFill>
              <a:latin typeface="IBM Plex Sans Light"/>
            </a:endParaRPr>
          </a:p>
          <a:p>
            <a:pPr>
              <a:lnSpc>
                <a:spcPts val="5800"/>
              </a:lnSpc>
              <a:tabLst>
                <a:tab pos="0" algn="l"/>
              </a:tabLst>
            </a:pPr>
            <a:r>
              <a:rPr lang="pl-PL" sz="3200" b="0" strike="noStrike" spc="-1" dirty="0">
                <a:solidFill>
                  <a:srgbClr val="FFFFFF"/>
                </a:solidFill>
                <a:latin typeface="IBM Plex Sans Light"/>
              </a:rPr>
              <a:t>przez lekarza podstawowej opieki zdrowotnej?</a:t>
            </a:r>
            <a:endParaRPr lang="en-US" sz="3200" b="0" strike="noStrike" spc="-1" dirty="0">
              <a:solidFill>
                <a:srgbClr val="000000"/>
              </a:solidFill>
              <a:latin typeface="IBM Plex Sans Light"/>
            </a:endParaRPr>
          </a:p>
        </p:txBody>
      </p:sp>
      <p:pic>
        <p:nvPicPr>
          <p:cNvPr id="46" name="Picture 41" descr="Icon&#10;&#10;Description automatically generated"/>
          <p:cNvPicPr/>
          <p:nvPr/>
        </p:nvPicPr>
        <p:blipFill>
          <a:blip r:embed="rId3"/>
          <a:stretch/>
        </p:blipFill>
        <p:spPr>
          <a:xfrm>
            <a:off x="8791200" y="0"/>
            <a:ext cx="6452280" cy="5123160"/>
          </a:xfrm>
          <a:prstGeom prst="rect">
            <a:avLst/>
          </a:prstGeom>
          <a:ln w="0">
            <a:noFill/>
          </a:ln>
        </p:spPr>
      </p:pic>
      <p:sp>
        <p:nvSpPr>
          <p:cNvPr id="47" name="CustomShape 4"/>
          <p:cNvSpPr/>
          <p:nvPr/>
        </p:nvSpPr>
        <p:spPr>
          <a:xfrm>
            <a:off x="8791200" y="5123520"/>
            <a:ext cx="6453000" cy="3448440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CustomShape 5"/>
          <p:cNvSpPr/>
          <p:nvPr/>
        </p:nvSpPr>
        <p:spPr>
          <a:xfrm>
            <a:off x="8925120" y="5355000"/>
            <a:ext cx="2021040" cy="64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ts val="2174"/>
              </a:lnSpc>
            </a:pPr>
            <a:r>
              <a:rPr lang="pl-PL" sz="2180" b="0" strike="noStrike" spc="-1">
                <a:solidFill>
                  <a:srgbClr val="FFFFFF"/>
                </a:solidFill>
                <a:latin typeface="IBM Plex Sans Light"/>
              </a:rPr>
              <a:t>POPRAWA </a:t>
            </a:r>
            <a:endParaRPr lang="pl-PL" sz="2180" b="0" strike="noStrike" spc="-1">
              <a:latin typeface="Arial"/>
            </a:endParaRPr>
          </a:p>
          <a:p>
            <a:pPr>
              <a:lnSpc>
                <a:spcPts val="2174"/>
              </a:lnSpc>
            </a:pPr>
            <a:r>
              <a:rPr lang="pl-PL" sz="2180" b="0" strike="noStrike" spc="-1">
                <a:solidFill>
                  <a:srgbClr val="FFFFFF"/>
                </a:solidFill>
                <a:latin typeface="IBM Plex Sans Light"/>
              </a:rPr>
              <a:t>DIAGNOSTYKI</a:t>
            </a:r>
            <a:endParaRPr lang="pl-PL" sz="2180" b="0" strike="noStrike" spc="-1">
              <a:latin typeface="Arial"/>
            </a:endParaRPr>
          </a:p>
        </p:txBody>
      </p:sp>
      <p:sp>
        <p:nvSpPr>
          <p:cNvPr id="49" name="CustomShape 6"/>
          <p:cNvSpPr/>
          <p:nvPr/>
        </p:nvSpPr>
        <p:spPr>
          <a:xfrm>
            <a:off x="12135240" y="7770960"/>
            <a:ext cx="2974680" cy="64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r">
              <a:lnSpc>
                <a:spcPts val="2174"/>
              </a:lnSpc>
            </a:pPr>
            <a:r>
              <a:rPr lang="pl-PL" sz="2180" b="0" strike="noStrike" spc="-1">
                <a:solidFill>
                  <a:srgbClr val="FFFFFF"/>
                </a:solidFill>
                <a:latin typeface="IBM Plex Sans Condensed SemiBol"/>
              </a:rPr>
              <a:t>ZWIĘKSZENIE </a:t>
            </a:r>
            <a:endParaRPr lang="pl-PL" sz="2180" b="0" strike="noStrike" spc="-1">
              <a:latin typeface="Arial"/>
            </a:endParaRPr>
          </a:p>
          <a:p>
            <a:pPr algn="r">
              <a:lnSpc>
                <a:spcPts val="2174"/>
              </a:lnSpc>
            </a:pPr>
            <a:r>
              <a:rPr lang="pl-PL" sz="2180" b="0" strike="noStrike" spc="-1">
                <a:solidFill>
                  <a:srgbClr val="FFFFFF"/>
                </a:solidFill>
                <a:latin typeface="IBM Plex Sans Condensed SemiBol"/>
              </a:rPr>
              <a:t>SZANS NA PRZEŻYCIE</a:t>
            </a:r>
            <a:endParaRPr lang="pl-PL" sz="2180" b="0" strike="noStrike" spc="-1">
              <a:latin typeface="Arial"/>
            </a:endParaRPr>
          </a:p>
        </p:txBody>
      </p:sp>
      <p:pic>
        <p:nvPicPr>
          <p:cNvPr id="50" name="Picture 19"/>
          <p:cNvPicPr/>
          <p:nvPr/>
        </p:nvPicPr>
        <p:blipFill>
          <a:blip r:embed="rId4"/>
          <a:stretch/>
        </p:blipFill>
        <p:spPr>
          <a:xfrm>
            <a:off x="9457560" y="6185520"/>
            <a:ext cx="5119920" cy="1304640"/>
          </a:xfrm>
          <a:prstGeom prst="rect">
            <a:avLst/>
          </a:prstGeom>
          <a:ln w="0">
            <a:noFill/>
          </a:ln>
        </p:spPr>
      </p:pic>
      <p:sp>
        <p:nvSpPr>
          <p:cNvPr id="51" name="Line 7"/>
          <p:cNvSpPr/>
          <p:nvPr/>
        </p:nvSpPr>
        <p:spPr>
          <a:xfrm>
            <a:off x="10348200" y="5416200"/>
            <a:ext cx="4656600" cy="36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2" name="Line 8"/>
          <p:cNvSpPr/>
          <p:nvPr/>
        </p:nvSpPr>
        <p:spPr>
          <a:xfrm>
            <a:off x="9061200" y="8305560"/>
            <a:ext cx="3294000" cy="36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3" name="Line 9"/>
          <p:cNvSpPr/>
          <p:nvPr/>
        </p:nvSpPr>
        <p:spPr>
          <a:xfrm flipV="1">
            <a:off x="9061200" y="6011640"/>
            <a:ext cx="360" cy="229392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4" name="Line 10"/>
          <p:cNvSpPr/>
          <p:nvPr/>
        </p:nvSpPr>
        <p:spPr>
          <a:xfrm flipV="1">
            <a:off x="15004800" y="5416200"/>
            <a:ext cx="360" cy="229428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CustomShape 1"/>
          <p:cNvSpPr/>
          <p:nvPr/>
        </p:nvSpPr>
        <p:spPr>
          <a:xfrm>
            <a:off x="0" y="0"/>
            <a:ext cx="15234840" cy="857232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6" name="Picture 24"/>
          <p:cNvPicPr/>
          <p:nvPr/>
        </p:nvPicPr>
        <p:blipFill>
          <a:blip r:embed="rId2">
            <a:alphaModFix amt="10000"/>
          </a:blip>
          <a:srcRect l="1496" t="6442"/>
          <a:stretch/>
        </p:blipFill>
        <p:spPr>
          <a:xfrm>
            <a:off x="129600" y="552600"/>
            <a:ext cx="8650080" cy="8019720"/>
          </a:xfrm>
          <a:prstGeom prst="rect">
            <a:avLst/>
          </a:prstGeom>
          <a:ln w="0">
            <a:noFill/>
          </a:ln>
        </p:spPr>
      </p:pic>
      <p:sp>
        <p:nvSpPr>
          <p:cNvPr id="57" name="TextShape 2"/>
          <p:cNvSpPr txBox="1"/>
          <p:nvPr/>
        </p:nvSpPr>
        <p:spPr>
          <a:xfrm>
            <a:off x="659160" y="251280"/>
            <a:ext cx="7569720" cy="1656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l-PL" sz="5500" b="0" strike="noStrike" spc="-1">
                <a:solidFill>
                  <a:srgbClr val="FFFFFF">
                    <a:alpha val="50000"/>
                  </a:srgbClr>
                </a:solidFill>
                <a:latin typeface="IBM Plex Sans Condensed SemiBol"/>
              </a:rPr>
              <a:t>CZY WIESZ, ŻE...?</a:t>
            </a:r>
            <a:endParaRPr lang="en-US" sz="55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58" name="TextShape 3"/>
          <p:cNvSpPr txBox="1"/>
          <p:nvPr/>
        </p:nvSpPr>
        <p:spPr>
          <a:xfrm>
            <a:off x="630360" y="1719720"/>
            <a:ext cx="7898400" cy="54388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ts val="7101"/>
              </a:lnSpc>
              <a:spcBef>
                <a:spcPts val="1250"/>
              </a:spcBef>
              <a:tabLst>
                <a:tab pos="0" algn="l"/>
              </a:tabLst>
            </a:pPr>
            <a:r>
              <a:rPr lang="pl-PL" sz="3600" b="0" strike="noStrike" spc="-1" dirty="0">
                <a:solidFill>
                  <a:srgbClr val="FFFFFF"/>
                </a:solidFill>
                <a:latin typeface="IBM Plex Sans Light"/>
              </a:rPr>
              <a:t>Pacjenci cierpiący </a:t>
            </a:r>
            <a:br>
              <a:rPr dirty="0"/>
            </a:br>
            <a:r>
              <a:rPr lang="pl-PL" sz="3600" b="0" strike="noStrike" spc="-1" dirty="0">
                <a:solidFill>
                  <a:srgbClr val="FFFFFF"/>
                </a:solidFill>
                <a:latin typeface="IBM Plex Sans Light"/>
              </a:rPr>
              <a:t>na szpiczaka</a:t>
            </a:r>
            <a:endParaRPr lang="en-US" sz="3600" b="0" strike="noStrike" spc="-1" dirty="0">
              <a:solidFill>
                <a:srgbClr val="000000"/>
              </a:solidFill>
              <a:latin typeface="IBM Plex Sans Light"/>
            </a:endParaRPr>
          </a:p>
          <a:p>
            <a:pPr marL="1368000">
              <a:lnSpc>
                <a:spcPts val="7101"/>
              </a:lnSpc>
              <a:spcBef>
                <a:spcPts val="1250"/>
              </a:spcBef>
              <a:tabLst>
                <a:tab pos="0" algn="l"/>
              </a:tabLst>
            </a:pPr>
            <a:r>
              <a:rPr lang="pl-PL" sz="4400" b="0" strike="noStrike" spc="-1" dirty="0">
                <a:solidFill>
                  <a:srgbClr val="FFFFFF"/>
                </a:solidFill>
                <a:latin typeface="IBM Plex Sans Condensed SemiBol"/>
              </a:rPr>
              <a:t>co najmniej 3</a:t>
            </a:r>
            <a:br>
              <a:rPr dirty="0"/>
            </a:br>
            <a:r>
              <a:rPr lang="pl-PL" sz="4400" b="0" strike="noStrike" spc="-1" dirty="0">
                <a:solidFill>
                  <a:srgbClr val="FFFFFF"/>
                </a:solidFill>
                <a:latin typeface="IBM Plex Sans Condensed SemiBol"/>
              </a:rPr>
              <a:t>razy </a:t>
            </a:r>
            <a:endParaRPr lang="en-US" sz="4400" b="0" strike="noStrike" spc="-1" dirty="0">
              <a:solidFill>
                <a:srgbClr val="000000"/>
              </a:solidFill>
              <a:latin typeface="IBM Plex Sans Light"/>
            </a:endParaRPr>
          </a:p>
          <a:p>
            <a:pPr>
              <a:lnSpc>
                <a:spcPts val="7101"/>
              </a:lnSpc>
              <a:spcBef>
                <a:spcPts val="1250"/>
              </a:spcBef>
              <a:tabLst>
                <a:tab pos="0" algn="l"/>
              </a:tabLst>
            </a:pPr>
            <a:r>
              <a:rPr lang="pl-PL" sz="3600" b="0" strike="noStrike" spc="-1" dirty="0">
                <a:solidFill>
                  <a:schemeClr val="bg1"/>
                </a:solidFill>
                <a:latin typeface="IBM Plex Sans Light"/>
              </a:rPr>
              <a:t>odwiedzą </a:t>
            </a:r>
            <a:r>
              <a:rPr lang="pl-PL" sz="3600" b="0" strike="noStrike" spc="-1" dirty="0">
                <a:solidFill>
                  <a:srgbClr val="FFFFFF"/>
                </a:solidFill>
                <a:latin typeface="IBM Plex Sans Light"/>
              </a:rPr>
              <a:t>lekarza podstawowej opieki zdrowotnej, zanim otrzymają</a:t>
            </a:r>
            <a:br>
              <a:rPr dirty="0"/>
            </a:br>
            <a:r>
              <a:rPr lang="pl-PL" sz="3600" b="0" strike="noStrike" spc="-1" dirty="0">
                <a:solidFill>
                  <a:srgbClr val="FFFFFF"/>
                </a:solidFill>
                <a:latin typeface="IBM Plex Sans Light"/>
              </a:rPr>
              <a:t>skierowanie do specjalisty?</a:t>
            </a:r>
            <a:endParaRPr lang="en-US" sz="3600" b="0" strike="noStrike" spc="-1" dirty="0">
              <a:solidFill>
                <a:srgbClr val="000000"/>
              </a:solidFill>
              <a:latin typeface="IBM Plex Sans Light"/>
            </a:endParaRPr>
          </a:p>
        </p:txBody>
      </p:sp>
      <p:pic>
        <p:nvPicPr>
          <p:cNvPr id="59" name="Picture 41"/>
          <p:cNvPicPr/>
          <p:nvPr/>
        </p:nvPicPr>
        <p:blipFill>
          <a:blip r:embed="rId3"/>
          <a:stretch/>
        </p:blipFill>
        <p:spPr>
          <a:xfrm>
            <a:off x="8791200" y="-268920"/>
            <a:ext cx="6453000" cy="5392080"/>
          </a:xfrm>
          <a:prstGeom prst="rect">
            <a:avLst/>
          </a:prstGeom>
          <a:ln w="0">
            <a:noFill/>
          </a:ln>
        </p:spPr>
      </p:pic>
      <p:sp>
        <p:nvSpPr>
          <p:cNvPr id="60" name="CustomShape 4"/>
          <p:cNvSpPr/>
          <p:nvPr/>
        </p:nvSpPr>
        <p:spPr>
          <a:xfrm>
            <a:off x="659160" y="3420000"/>
            <a:ext cx="1373760" cy="2037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7200" b="0" strike="noStrike" spc="-1">
                <a:solidFill>
                  <a:srgbClr val="FFFFFF"/>
                </a:solidFill>
                <a:latin typeface="IBM Plex Sans Condensed SemiBol"/>
              </a:rPr>
              <a:t>3</a:t>
            </a:r>
            <a:endParaRPr lang="pl-PL" sz="17200" b="0" strike="noStrike" spc="-1">
              <a:latin typeface="Arial"/>
            </a:endParaRPr>
          </a:p>
        </p:txBody>
      </p:sp>
      <p:sp>
        <p:nvSpPr>
          <p:cNvPr id="61" name="CustomShape 5"/>
          <p:cNvSpPr/>
          <p:nvPr/>
        </p:nvSpPr>
        <p:spPr>
          <a:xfrm>
            <a:off x="8791200" y="5123520"/>
            <a:ext cx="6453000" cy="3448440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2" name="CustomShape 6"/>
          <p:cNvSpPr/>
          <p:nvPr/>
        </p:nvSpPr>
        <p:spPr>
          <a:xfrm>
            <a:off x="8925120" y="5355000"/>
            <a:ext cx="2151720" cy="64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ts val="2174"/>
              </a:lnSpc>
            </a:pPr>
            <a:r>
              <a:rPr lang="pl-PL" sz="2180" b="0" strike="noStrike" spc="-1">
                <a:solidFill>
                  <a:srgbClr val="FFFFFF"/>
                </a:solidFill>
                <a:latin typeface="IBM Plex Sans Light"/>
              </a:rPr>
              <a:t>POPRAWA </a:t>
            </a:r>
            <a:endParaRPr lang="pl-PL" sz="2180" b="0" strike="noStrike" spc="-1">
              <a:latin typeface="Arial"/>
            </a:endParaRPr>
          </a:p>
          <a:p>
            <a:pPr>
              <a:lnSpc>
                <a:spcPts val="2174"/>
              </a:lnSpc>
            </a:pPr>
            <a:r>
              <a:rPr lang="pl-PL" sz="2180" b="0" strike="noStrike" spc="-1">
                <a:solidFill>
                  <a:srgbClr val="FFFFFF"/>
                </a:solidFill>
                <a:latin typeface="IBM Plex Sans Light"/>
              </a:rPr>
              <a:t>DIAGNOSTYKI</a:t>
            </a:r>
            <a:endParaRPr lang="pl-PL" sz="2180" b="0" strike="noStrike" spc="-1">
              <a:latin typeface="Arial"/>
            </a:endParaRPr>
          </a:p>
        </p:txBody>
      </p:sp>
      <p:sp>
        <p:nvSpPr>
          <p:cNvPr id="63" name="CustomShape 7"/>
          <p:cNvSpPr/>
          <p:nvPr/>
        </p:nvSpPr>
        <p:spPr>
          <a:xfrm>
            <a:off x="12135240" y="7770960"/>
            <a:ext cx="2974680" cy="64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r">
              <a:lnSpc>
                <a:spcPts val="2174"/>
              </a:lnSpc>
            </a:pPr>
            <a:r>
              <a:rPr lang="pl-PL" sz="2180" b="0" strike="noStrike" spc="-1">
                <a:solidFill>
                  <a:srgbClr val="FFFFFF"/>
                </a:solidFill>
                <a:latin typeface="IBM Plex Sans Condensed SemiBol"/>
              </a:rPr>
              <a:t>ZWIĘKSZENIE </a:t>
            </a:r>
            <a:endParaRPr lang="pl-PL" sz="2180" b="0" strike="noStrike" spc="-1">
              <a:latin typeface="Arial"/>
            </a:endParaRPr>
          </a:p>
          <a:p>
            <a:pPr algn="r">
              <a:lnSpc>
                <a:spcPts val="2174"/>
              </a:lnSpc>
            </a:pPr>
            <a:r>
              <a:rPr lang="pl-PL" sz="2180" b="0" strike="noStrike" spc="-1">
                <a:solidFill>
                  <a:srgbClr val="FFFFFF"/>
                </a:solidFill>
                <a:latin typeface="IBM Plex Sans Condensed SemiBol"/>
              </a:rPr>
              <a:t>SZANS NA PRZEŻYCIE</a:t>
            </a:r>
            <a:endParaRPr lang="pl-PL" sz="2180" b="0" strike="noStrike" spc="-1">
              <a:latin typeface="Arial"/>
            </a:endParaRPr>
          </a:p>
        </p:txBody>
      </p:sp>
      <p:pic>
        <p:nvPicPr>
          <p:cNvPr id="64" name="Picture 22"/>
          <p:cNvPicPr/>
          <p:nvPr/>
        </p:nvPicPr>
        <p:blipFill>
          <a:blip r:embed="rId4"/>
          <a:stretch/>
        </p:blipFill>
        <p:spPr>
          <a:xfrm>
            <a:off x="9457560" y="6185520"/>
            <a:ext cx="5119920" cy="1304640"/>
          </a:xfrm>
          <a:prstGeom prst="rect">
            <a:avLst/>
          </a:prstGeom>
          <a:ln w="0">
            <a:noFill/>
          </a:ln>
        </p:spPr>
      </p:pic>
      <p:sp>
        <p:nvSpPr>
          <p:cNvPr id="65" name="Line 8"/>
          <p:cNvSpPr/>
          <p:nvPr/>
        </p:nvSpPr>
        <p:spPr>
          <a:xfrm>
            <a:off x="10404000" y="5416200"/>
            <a:ext cx="4600800" cy="36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6" name="Line 9"/>
          <p:cNvSpPr/>
          <p:nvPr/>
        </p:nvSpPr>
        <p:spPr>
          <a:xfrm>
            <a:off x="9061200" y="8305560"/>
            <a:ext cx="3238560" cy="36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7" name="Line 10"/>
          <p:cNvSpPr/>
          <p:nvPr/>
        </p:nvSpPr>
        <p:spPr>
          <a:xfrm flipV="1">
            <a:off x="9061200" y="6011640"/>
            <a:ext cx="360" cy="229392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8" name="Line 11"/>
          <p:cNvSpPr/>
          <p:nvPr/>
        </p:nvSpPr>
        <p:spPr>
          <a:xfrm flipV="1">
            <a:off x="15004800" y="5416200"/>
            <a:ext cx="360" cy="229428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CustomShape 1"/>
          <p:cNvSpPr/>
          <p:nvPr/>
        </p:nvSpPr>
        <p:spPr>
          <a:xfrm>
            <a:off x="0" y="0"/>
            <a:ext cx="15234840" cy="8572320"/>
          </a:xfrm>
          <a:prstGeom prst="rect">
            <a:avLst/>
          </a:prstGeom>
          <a:solidFill>
            <a:srgbClr val="E09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70" name="Picture 24"/>
          <p:cNvPicPr/>
          <p:nvPr/>
        </p:nvPicPr>
        <p:blipFill>
          <a:blip r:embed="rId2">
            <a:alphaModFix amt="10000"/>
          </a:blip>
          <a:srcRect l="1496" t="6442"/>
          <a:stretch/>
        </p:blipFill>
        <p:spPr>
          <a:xfrm>
            <a:off x="129600" y="552600"/>
            <a:ext cx="8650080" cy="8019720"/>
          </a:xfrm>
          <a:prstGeom prst="rect">
            <a:avLst/>
          </a:prstGeom>
          <a:ln w="0">
            <a:noFill/>
          </a:ln>
        </p:spPr>
      </p:pic>
      <p:sp>
        <p:nvSpPr>
          <p:cNvPr id="71" name="TextShape 2"/>
          <p:cNvSpPr txBox="1"/>
          <p:nvPr/>
        </p:nvSpPr>
        <p:spPr>
          <a:xfrm>
            <a:off x="659160" y="251280"/>
            <a:ext cx="7569720" cy="1656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l-PL" sz="5500" b="0" strike="noStrike" spc="-1">
                <a:solidFill>
                  <a:srgbClr val="FFFFFF">
                    <a:alpha val="50000"/>
                  </a:srgbClr>
                </a:solidFill>
                <a:latin typeface="IBM Plex Sans Condensed SemiBol"/>
              </a:rPr>
              <a:t>CZY WIESZ, ŻE...?</a:t>
            </a:r>
            <a:endParaRPr lang="en-US" sz="55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72" name="TextShape 3"/>
          <p:cNvSpPr txBox="1"/>
          <p:nvPr/>
        </p:nvSpPr>
        <p:spPr>
          <a:xfrm>
            <a:off x="630360" y="2080440"/>
            <a:ext cx="7898400" cy="54388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ts val="6401"/>
              </a:lnSpc>
              <a:tabLst>
                <a:tab pos="0" algn="l"/>
              </a:tabLst>
            </a:pPr>
            <a:r>
              <a:rPr lang="pl-PL" sz="5000" b="0" strike="noStrike" spc="-1" dirty="0">
                <a:solidFill>
                  <a:srgbClr val="FFFFFF"/>
                </a:solidFill>
                <a:latin typeface="IBM Plex Sans Light"/>
              </a:rPr>
              <a:t>Średni czas diagnozowania </a:t>
            </a:r>
            <a:endParaRPr lang="en-US" sz="5000" b="0" strike="noStrike" spc="-1" dirty="0">
              <a:solidFill>
                <a:srgbClr val="000000"/>
              </a:solidFill>
              <a:latin typeface="IBM Plex Sans Light"/>
            </a:endParaRPr>
          </a:p>
          <a:p>
            <a:pPr>
              <a:lnSpc>
                <a:spcPts val="6401"/>
              </a:lnSpc>
              <a:tabLst>
                <a:tab pos="0" algn="l"/>
              </a:tabLst>
            </a:pPr>
            <a:r>
              <a:rPr lang="pl-PL" sz="5000" b="0" strike="noStrike" spc="-1" dirty="0">
                <a:solidFill>
                  <a:srgbClr val="FFFFFF"/>
                </a:solidFill>
                <a:latin typeface="IBM Plex Sans Light"/>
              </a:rPr>
              <a:t>szpiczaka to</a:t>
            </a:r>
            <a:endParaRPr lang="en-US" sz="5000" b="0" strike="noStrike" spc="-1" dirty="0">
              <a:solidFill>
                <a:srgbClr val="000000"/>
              </a:solidFill>
              <a:latin typeface="IBM Plex Sans Light"/>
            </a:endParaRPr>
          </a:p>
          <a:p>
            <a:pPr>
              <a:lnSpc>
                <a:spcPts val="7999"/>
              </a:lnSpc>
              <a:tabLst>
                <a:tab pos="0" algn="l"/>
              </a:tabLst>
            </a:pPr>
            <a:r>
              <a:rPr lang="pl-PL" sz="7200" b="1" strike="noStrike" spc="-1" dirty="0">
                <a:solidFill>
                  <a:srgbClr val="FFFFFF"/>
                </a:solidFill>
                <a:latin typeface="IBM Plex Sans"/>
              </a:rPr>
              <a:t>108,6 dni, </a:t>
            </a:r>
            <a:endParaRPr lang="en-US" sz="7200" b="0" strike="noStrike" spc="-1" dirty="0">
              <a:solidFill>
                <a:srgbClr val="000000"/>
              </a:solidFill>
              <a:latin typeface="IBM Plex Sans Light"/>
            </a:endParaRPr>
          </a:p>
          <a:p>
            <a:pPr>
              <a:lnSpc>
                <a:spcPts val="6401"/>
              </a:lnSpc>
              <a:tabLst>
                <a:tab pos="0" algn="l"/>
              </a:tabLst>
            </a:pPr>
            <a:r>
              <a:rPr lang="pl-PL" sz="5000" b="0" strike="noStrike" spc="-1" dirty="0">
                <a:solidFill>
                  <a:schemeClr val="bg1"/>
                </a:solidFill>
                <a:latin typeface="IBM Plex Sans Light"/>
              </a:rPr>
              <a:t>ale u 25% pacjentów trwa to ponad</a:t>
            </a:r>
            <a:endParaRPr lang="en-US" sz="5000" b="0" strike="noStrike" spc="-1" dirty="0">
              <a:solidFill>
                <a:schemeClr val="bg1"/>
              </a:solidFill>
              <a:latin typeface="IBM Plex Sans Light"/>
            </a:endParaRPr>
          </a:p>
          <a:p>
            <a:pPr>
              <a:lnSpc>
                <a:spcPts val="7999"/>
              </a:lnSpc>
              <a:tabLst>
                <a:tab pos="0" algn="l"/>
              </a:tabLst>
            </a:pPr>
            <a:r>
              <a:rPr lang="pl-PL" sz="7200" b="1" strike="noStrike" spc="-1" dirty="0">
                <a:solidFill>
                  <a:srgbClr val="FFFFFF"/>
                </a:solidFill>
                <a:latin typeface="IBM Plex Sans"/>
              </a:rPr>
              <a:t>8 miesięcy?</a:t>
            </a:r>
            <a:endParaRPr lang="en-US" sz="7200" b="0" strike="noStrike" spc="-1" dirty="0">
              <a:solidFill>
                <a:srgbClr val="000000"/>
              </a:solidFill>
              <a:latin typeface="IBM Plex Sans Light"/>
            </a:endParaRPr>
          </a:p>
        </p:txBody>
      </p:sp>
      <p:pic>
        <p:nvPicPr>
          <p:cNvPr id="73" name="Picture 41"/>
          <p:cNvPicPr/>
          <p:nvPr/>
        </p:nvPicPr>
        <p:blipFill>
          <a:blip r:embed="rId3"/>
          <a:stretch/>
        </p:blipFill>
        <p:spPr>
          <a:xfrm>
            <a:off x="8791200" y="-720"/>
            <a:ext cx="6453000" cy="5123880"/>
          </a:xfrm>
          <a:prstGeom prst="rect">
            <a:avLst/>
          </a:prstGeom>
          <a:ln w="0">
            <a:noFill/>
          </a:ln>
        </p:spPr>
      </p:pic>
      <p:sp>
        <p:nvSpPr>
          <p:cNvPr id="74" name="CustomShape 4"/>
          <p:cNvSpPr/>
          <p:nvPr/>
        </p:nvSpPr>
        <p:spPr>
          <a:xfrm>
            <a:off x="8791200" y="5123520"/>
            <a:ext cx="6453000" cy="3448440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5" name="CustomShape 5"/>
          <p:cNvSpPr/>
          <p:nvPr/>
        </p:nvSpPr>
        <p:spPr>
          <a:xfrm>
            <a:off x="8925120" y="5355000"/>
            <a:ext cx="2151720" cy="64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ts val="2174"/>
              </a:lnSpc>
            </a:pPr>
            <a:r>
              <a:rPr lang="pl-PL" sz="2180" b="0" strike="noStrike" spc="-1">
                <a:solidFill>
                  <a:srgbClr val="FFFFFF"/>
                </a:solidFill>
                <a:latin typeface="IBM Plex Sans Light"/>
              </a:rPr>
              <a:t>POPRAWA </a:t>
            </a:r>
            <a:endParaRPr lang="pl-PL" sz="2180" b="0" strike="noStrike" spc="-1">
              <a:latin typeface="Arial"/>
            </a:endParaRPr>
          </a:p>
          <a:p>
            <a:pPr>
              <a:lnSpc>
                <a:spcPts val="2174"/>
              </a:lnSpc>
            </a:pPr>
            <a:r>
              <a:rPr lang="pl-PL" sz="2180" b="0" strike="noStrike" spc="-1">
                <a:solidFill>
                  <a:srgbClr val="FFFFFF"/>
                </a:solidFill>
                <a:latin typeface="IBM Plex Sans Light"/>
              </a:rPr>
              <a:t>DIAGNOSTYKI</a:t>
            </a:r>
            <a:endParaRPr lang="pl-PL" sz="2180" b="0" strike="noStrike" spc="-1">
              <a:latin typeface="Arial"/>
            </a:endParaRPr>
          </a:p>
        </p:txBody>
      </p:sp>
      <p:sp>
        <p:nvSpPr>
          <p:cNvPr id="76" name="CustomShape 6"/>
          <p:cNvSpPr/>
          <p:nvPr/>
        </p:nvSpPr>
        <p:spPr>
          <a:xfrm>
            <a:off x="12200760" y="7770960"/>
            <a:ext cx="2909520" cy="64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r">
              <a:lnSpc>
                <a:spcPts val="2174"/>
              </a:lnSpc>
            </a:pPr>
            <a:r>
              <a:rPr lang="pl-PL" sz="2180" b="0" strike="noStrike" spc="-1">
                <a:solidFill>
                  <a:srgbClr val="FFFFFF"/>
                </a:solidFill>
                <a:latin typeface="IBM Plex Sans Condensed SemiBol"/>
              </a:rPr>
              <a:t>ZWIĘKSZENIE </a:t>
            </a:r>
            <a:endParaRPr lang="pl-PL" sz="2180" b="0" strike="noStrike" spc="-1">
              <a:latin typeface="Arial"/>
            </a:endParaRPr>
          </a:p>
          <a:p>
            <a:pPr algn="r">
              <a:lnSpc>
                <a:spcPts val="2174"/>
              </a:lnSpc>
            </a:pPr>
            <a:r>
              <a:rPr lang="pl-PL" sz="2180" b="0" strike="noStrike" spc="-1">
                <a:solidFill>
                  <a:srgbClr val="FFFFFF"/>
                </a:solidFill>
                <a:latin typeface="IBM Plex Sans Condensed SemiBol"/>
              </a:rPr>
              <a:t>SZANS NA PRZEŻYCIE</a:t>
            </a:r>
            <a:endParaRPr lang="pl-PL" sz="2180" b="0" strike="noStrike" spc="-1">
              <a:latin typeface="Arial"/>
            </a:endParaRPr>
          </a:p>
        </p:txBody>
      </p:sp>
      <p:pic>
        <p:nvPicPr>
          <p:cNvPr id="77" name="Picture 22"/>
          <p:cNvPicPr/>
          <p:nvPr/>
        </p:nvPicPr>
        <p:blipFill>
          <a:blip r:embed="rId4"/>
          <a:stretch/>
        </p:blipFill>
        <p:spPr>
          <a:xfrm>
            <a:off x="9457560" y="6185520"/>
            <a:ext cx="5119920" cy="1304640"/>
          </a:xfrm>
          <a:prstGeom prst="rect">
            <a:avLst/>
          </a:prstGeom>
          <a:ln w="0">
            <a:noFill/>
          </a:ln>
        </p:spPr>
      </p:pic>
      <p:sp>
        <p:nvSpPr>
          <p:cNvPr id="78" name="Line 7"/>
          <p:cNvSpPr/>
          <p:nvPr/>
        </p:nvSpPr>
        <p:spPr>
          <a:xfrm>
            <a:off x="10415160" y="5416200"/>
            <a:ext cx="4589640" cy="36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9" name="Line 8"/>
          <p:cNvSpPr/>
          <p:nvPr/>
        </p:nvSpPr>
        <p:spPr>
          <a:xfrm>
            <a:off x="9061200" y="8305560"/>
            <a:ext cx="3316320" cy="36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0" name="Line 9"/>
          <p:cNvSpPr/>
          <p:nvPr/>
        </p:nvSpPr>
        <p:spPr>
          <a:xfrm flipV="1">
            <a:off x="9061200" y="6011640"/>
            <a:ext cx="360" cy="229392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1" name="Line 10"/>
          <p:cNvSpPr/>
          <p:nvPr/>
        </p:nvSpPr>
        <p:spPr>
          <a:xfrm flipV="1">
            <a:off x="15004800" y="5416200"/>
            <a:ext cx="360" cy="229428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0" y="0"/>
            <a:ext cx="15234840" cy="8572320"/>
          </a:xfrm>
          <a:prstGeom prst="rect">
            <a:avLst/>
          </a:prstGeom>
          <a:solidFill>
            <a:srgbClr val="368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3" name="Picture 24"/>
          <p:cNvPicPr/>
          <p:nvPr/>
        </p:nvPicPr>
        <p:blipFill>
          <a:blip r:embed="rId2">
            <a:alphaModFix amt="10000"/>
          </a:blip>
          <a:srcRect l="1496" t="6442"/>
          <a:stretch/>
        </p:blipFill>
        <p:spPr>
          <a:xfrm>
            <a:off x="129600" y="552600"/>
            <a:ext cx="8650080" cy="8019720"/>
          </a:xfrm>
          <a:prstGeom prst="rect">
            <a:avLst/>
          </a:prstGeom>
          <a:ln w="0">
            <a:noFill/>
          </a:ln>
        </p:spPr>
      </p:pic>
      <p:sp>
        <p:nvSpPr>
          <p:cNvPr id="84" name="TextShape 2"/>
          <p:cNvSpPr txBox="1"/>
          <p:nvPr/>
        </p:nvSpPr>
        <p:spPr>
          <a:xfrm>
            <a:off x="659160" y="251280"/>
            <a:ext cx="7569720" cy="1656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l-PL" sz="5500" b="0" strike="noStrike" spc="-1">
                <a:solidFill>
                  <a:srgbClr val="FFFFFF">
                    <a:alpha val="50000"/>
                  </a:srgbClr>
                </a:solidFill>
                <a:latin typeface="IBM Plex Sans Condensed SemiBol"/>
              </a:rPr>
              <a:t>CZY WIESZ, ŻE...?</a:t>
            </a:r>
            <a:endParaRPr lang="en-US" sz="55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85" name="TextShape 3"/>
          <p:cNvSpPr txBox="1"/>
          <p:nvPr/>
        </p:nvSpPr>
        <p:spPr>
          <a:xfrm>
            <a:off x="206640" y="1566720"/>
            <a:ext cx="8488800" cy="54388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ts val="6401"/>
              </a:lnSpc>
              <a:tabLst>
                <a:tab pos="0" algn="l"/>
              </a:tabLst>
            </a:pPr>
            <a:r>
              <a:rPr lang="pl-PL" sz="4000" b="0" strike="noStrike" spc="-1" dirty="0">
                <a:solidFill>
                  <a:srgbClr val="FFFFFF"/>
                </a:solidFill>
                <a:latin typeface="IBM Plex Sans Light"/>
                <a:ea typeface="Microsoft YaHei"/>
              </a:rPr>
              <a:t>Pacjenci cierpiący na szpiczaka </a:t>
            </a:r>
            <a:r>
              <a:rPr lang="pl-PL" sz="4000" b="0" strike="noStrike" spc="-1" dirty="0">
                <a:solidFill>
                  <a:schemeClr val="bg1"/>
                </a:solidFill>
                <a:latin typeface="IBM Plex Sans Light"/>
              </a:rPr>
              <a:t>doświadczają objawów średnio przez  </a:t>
            </a:r>
            <a:endParaRPr lang="en-US" sz="4000" b="0" strike="noStrike" spc="-1" dirty="0">
              <a:solidFill>
                <a:schemeClr val="bg1"/>
              </a:solidFill>
              <a:latin typeface="IBM Plex Sans Light"/>
            </a:endParaRPr>
          </a:p>
          <a:p>
            <a:pPr>
              <a:lnSpc>
                <a:spcPts val="7999"/>
              </a:lnSpc>
              <a:tabLst>
                <a:tab pos="0" algn="l"/>
              </a:tabLst>
            </a:pPr>
            <a:r>
              <a:rPr lang="pl-PL" sz="5400" b="1" strike="noStrike" spc="-1" dirty="0">
                <a:solidFill>
                  <a:srgbClr val="FFFFFF"/>
                </a:solidFill>
                <a:latin typeface="IBM Plex Sans"/>
              </a:rPr>
              <a:t>1 miesiąc, </a:t>
            </a:r>
            <a:endParaRPr lang="en-US" sz="5400" b="0" strike="noStrike" spc="-1" dirty="0">
              <a:solidFill>
                <a:srgbClr val="000000"/>
              </a:solidFill>
              <a:latin typeface="IBM Plex Sans Light"/>
            </a:endParaRPr>
          </a:p>
          <a:p>
            <a:pPr>
              <a:lnSpc>
                <a:spcPts val="5800"/>
              </a:lnSpc>
              <a:tabLst>
                <a:tab pos="0" algn="l"/>
              </a:tabLst>
            </a:pPr>
            <a:r>
              <a:rPr lang="pl-PL" sz="3200" b="0" strike="noStrike" spc="-1" dirty="0">
                <a:solidFill>
                  <a:srgbClr val="FFFFFF"/>
                </a:solidFill>
                <a:latin typeface="IBM Plex Sans Light"/>
              </a:rPr>
              <a:t>zanim udadzą się </a:t>
            </a:r>
            <a:r>
              <a:rPr lang="pl-PL" sz="3200" b="0" strike="noStrike" spc="-1" dirty="0">
                <a:solidFill>
                  <a:schemeClr val="bg1"/>
                </a:solidFill>
                <a:latin typeface="IBM Plex Sans Light"/>
              </a:rPr>
              <a:t>do lekarza, a 25% </a:t>
            </a:r>
            <a:endParaRPr lang="en-US" sz="3200" b="0" strike="noStrike" spc="-1" dirty="0">
              <a:solidFill>
                <a:schemeClr val="bg1"/>
              </a:solidFill>
              <a:latin typeface="IBM Plex Sans Light"/>
            </a:endParaRPr>
          </a:p>
          <a:p>
            <a:pPr>
              <a:lnSpc>
                <a:spcPts val="5800"/>
              </a:lnSpc>
              <a:tabLst>
                <a:tab pos="0" algn="l"/>
              </a:tabLst>
            </a:pPr>
            <a:r>
              <a:rPr lang="pl-PL" sz="3200" b="0" strike="noStrike" spc="-1" dirty="0">
                <a:solidFill>
                  <a:schemeClr val="bg1"/>
                </a:solidFill>
                <a:latin typeface="IBM Plex Sans Light"/>
              </a:rPr>
              <a:t>pacjentów zwleka z wizytą ponad</a:t>
            </a:r>
            <a:endParaRPr lang="en-US" sz="3200" b="0" strike="noStrike" spc="-1" dirty="0">
              <a:solidFill>
                <a:schemeClr val="bg1"/>
              </a:solidFill>
              <a:latin typeface="IBM Plex Sans Light"/>
            </a:endParaRPr>
          </a:p>
          <a:p>
            <a:pPr>
              <a:lnSpc>
                <a:spcPts val="7999"/>
              </a:lnSpc>
              <a:tabLst>
                <a:tab pos="0" algn="l"/>
              </a:tabLst>
            </a:pPr>
            <a:r>
              <a:rPr lang="pl-PL" sz="5400" b="1" strike="noStrike" spc="-1" dirty="0">
                <a:solidFill>
                  <a:schemeClr val="bg1"/>
                </a:solidFill>
                <a:latin typeface="IBM Plex Sans"/>
              </a:rPr>
              <a:t>3 miesiące?</a:t>
            </a:r>
            <a:endParaRPr lang="en-US" sz="5400" b="0" strike="noStrike" spc="-1" dirty="0">
              <a:solidFill>
                <a:schemeClr val="bg1"/>
              </a:solidFill>
              <a:latin typeface="IBM Plex Sans Light"/>
            </a:endParaRPr>
          </a:p>
        </p:txBody>
      </p:sp>
      <p:pic>
        <p:nvPicPr>
          <p:cNvPr id="86" name="Picture 41"/>
          <p:cNvPicPr/>
          <p:nvPr/>
        </p:nvPicPr>
        <p:blipFill>
          <a:blip r:embed="rId3"/>
          <a:stretch/>
        </p:blipFill>
        <p:spPr>
          <a:xfrm>
            <a:off x="8791200" y="-720"/>
            <a:ext cx="6453000" cy="5123880"/>
          </a:xfrm>
          <a:prstGeom prst="rect">
            <a:avLst/>
          </a:prstGeom>
          <a:ln w="0">
            <a:noFill/>
          </a:ln>
        </p:spPr>
      </p:pic>
      <p:sp>
        <p:nvSpPr>
          <p:cNvPr id="87" name="CustomShape 4"/>
          <p:cNvSpPr/>
          <p:nvPr/>
        </p:nvSpPr>
        <p:spPr>
          <a:xfrm>
            <a:off x="8791200" y="5123520"/>
            <a:ext cx="6453000" cy="3448440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8" name="CustomShape 5"/>
          <p:cNvSpPr/>
          <p:nvPr/>
        </p:nvSpPr>
        <p:spPr>
          <a:xfrm>
            <a:off x="8925120" y="5355000"/>
            <a:ext cx="2086200" cy="64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ts val="2174"/>
              </a:lnSpc>
            </a:pPr>
            <a:r>
              <a:rPr lang="pl-PL" sz="2180" b="0" strike="noStrike" spc="-1">
                <a:solidFill>
                  <a:srgbClr val="FFFFFF"/>
                </a:solidFill>
                <a:latin typeface="IBM Plex Sans Light"/>
              </a:rPr>
              <a:t>POPRAWA </a:t>
            </a:r>
            <a:endParaRPr lang="pl-PL" sz="2180" b="0" strike="noStrike" spc="-1">
              <a:latin typeface="Arial"/>
            </a:endParaRPr>
          </a:p>
          <a:p>
            <a:pPr>
              <a:lnSpc>
                <a:spcPts val="2174"/>
              </a:lnSpc>
            </a:pPr>
            <a:r>
              <a:rPr lang="pl-PL" sz="2180" b="0" strike="noStrike" spc="-1">
                <a:solidFill>
                  <a:srgbClr val="FFFFFF"/>
                </a:solidFill>
                <a:latin typeface="IBM Plex Sans Light"/>
              </a:rPr>
              <a:t>DIAGNOSTYKI</a:t>
            </a:r>
            <a:endParaRPr lang="pl-PL" sz="2180" b="0" strike="noStrike" spc="-1">
              <a:latin typeface="Arial"/>
            </a:endParaRPr>
          </a:p>
        </p:txBody>
      </p:sp>
      <p:sp>
        <p:nvSpPr>
          <p:cNvPr id="89" name="CustomShape 6"/>
          <p:cNvSpPr/>
          <p:nvPr/>
        </p:nvSpPr>
        <p:spPr>
          <a:xfrm>
            <a:off x="12213720" y="7770960"/>
            <a:ext cx="2896200" cy="91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r">
              <a:lnSpc>
                <a:spcPts val="2174"/>
              </a:lnSpc>
            </a:pPr>
            <a:r>
              <a:rPr lang="pl-PL" sz="2180" b="0" strike="noStrike" spc="-1">
                <a:solidFill>
                  <a:srgbClr val="FFFFFF"/>
                </a:solidFill>
                <a:latin typeface="IBM Plex Sans Condensed SemiBol"/>
              </a:rPr>
              <a:t>ZWIĘKSZENIE </a:t>
            </a:r>
            <a:endParaRPr lang="pl-PL" sz="2180" b="0" strike="noStrike" spc="-1">
              <a:latin typeface="Arial"/>
            </a:endParaRPr>
          </a:p>
          <a:p>
            <a:pPr algn="r">
              <a:lnSpc>
                <a:spcPts val="2174"/>
              </a:lnSpc>
            </a:pPr>
            <a:r>
              <a:rPr lang="pl-PL" sz="2180" b="0" strike="noStrike" spc="-1">
                <a:solidFill>
                  <a:srgbClr val="FFFFFF"/>
                </a:solidFill>
                <a:latin typeface="IBM Plex Sans Condensed SemiBol"/>
              </a:rPr>
              <a:t>SZANS NA PRZEŻYCIE</a:t>
            </a:r>
            <a:endParaRPr lang="pl-PL" sz="2180" b="0" strike="noStrike" spc="-1">
              <a:latin typeface="Arial"/>
            </a:endParaRPr>
          </a:p>
        </p:txBody>
      </p:sp>
      <p:pic>
        <p:nvPicPr>
          <p:cNvPr id="90" name="Picture 21"/>
          <p:cNvPicPr/>
          <p:nvPr/>
        </p:nvPicPr>
        <p:blipFill>
          <a:blip r:embed="rId4"/>
          <a:stretch/>
        </p:blipFill>
        <p:spPr>
          <a:xfrm>
            <a:off x="9457560" y="6185520"/>
            <a:ext cx="5119920" cy="1304640"/>
          </a:xfrm>
          <a:prstGeom prst="rect">
            <a:avLst/>
          </a:prstGeom>
          <a:ln w="0">
            <a:noFill/>
          </a:ln>
        </p:spPr>
      </p:pic>
      <p:sp>
        <p:nvSpPr>
          <p:cNvPr id="91" name="Line 7"/>
          <p:cNvSpPr/>
          <p:nvPr/>
        </p:nvSpPr>
        <p:spPr>
          <a:xfrm>
            <a:off x="10415160" y="5416200"/>
            <a:ext cx="4589640" cy="36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2" name="Line 8"/>
          <p:cNvSpPr/>
          <p:nvPr/>
        </p:nvSpPr>
        <p:spPr>
          <a:xfrm>
            <a:off x="9061200" y="8305560"/>
            <a:ext cx="3305160" cy="36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3" name="Line 9"/>
          <p:cNvSpPr/>
          <p:nvPr/>
        </p:nvSpPr>
        <p:spPr>
          <a:xfrm flipV="1">
            <a:off x="9061200" y="6011640"/>
            <a:ext cx="360" cy="229392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4" name="Line 10"/>
          <p:cNvSpPr/>
          <p:nvPr/>
        </p:nvSpPr>
        <p:spPr>
          <a:xfrm flipV="1">
            <a:off x="15004800" y="5416200"/>
            <a:ext cx="360" cy="229428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0" y="0"/>
            <a:ext cx="15234840" cy="857232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6" name="Picture 24"/>
          <p:cNvPicPr/>
          <p:nvPr/>
        </p:nvPicPr>
        <p:blipFill>
          <a:blip r:embed="rId2">
            <a:alphaModFix amt="10000"/>
          </a:blip>
          <a:srcRect l="1496" t="6442"/>
          <a:stretch/>
        </p:blipFill>
        <p:spPr>
          <a:xfrm>
            <a:off x="129600" y="552600"/>
            <a:ext cx="8650080" cy="8019720"/>
          </a:xfrm>
          <a:prstGeom prst="rect">
            <a:avLst/>
          </a:prstGeom>
          <a:ln w="0">
            <a:noFill/>
          </a:ln>
        </p:spPr>
      </p:pic>
      <p:sp>
        <p:nvSpPr>
          <p:cNvPr id="97" name="TextShape 2"/>
          <p:cNvSpPr txBox="1"/>
          <p:nvPr/>
        </p:nvSpPr>
        <p:spPr>
          <a:xfrm>
            <a:off x="659160" y="251280"/>
            <a:ext cx="7569720" cy="1656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l-PL" sz="5500" b="0" strike="noStrike" spc="-1">
                <a:solidFill>
                  <a:srgbClr val="FFFFFF">
                    <a:alpha val="50000"/>
                  </a:srgbClr>
                </a:solidFill>
                <a:latin typeface="IBM Plex Sans Condensed SemiBol"/>
              </a:rPr>
              <a:t>CZY WIESZ, ŻE...?</a:t>
            </a:r>
            <a:endParaRPr lang="en-US" sz="55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98" name="TextShape 3"/>
          <p:cNvSpPr txBox="1"/>
          <p:nvPr/>
        </p:nvSpPr>
        <p:spPr>
          <a:xfrm>
            <a:off x="630360" y="2080440"/>
            <a:ext cx="8488800" cy="54388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ts val="7801"/>
              </a:lnSpc>
              <a:tabLst>
                <a:tab pos="0" algn="l"/>
              </a:tabLst>
            </a:pPr>
            <a:r>
              <a:rPr lang="pl-PL" sz="6800" b="0" strike="noStrike" spc="-1" dirty="0">
                <a:solidFill>
                  <a:srgbClr val="FFFFFF"/>
                </a:solidFill>
                <a:latin typeface="IBM Plex Sans Light"/>
              </a:rPr>
              <a:t>Pacjenci cierpiący na szpiczaka mają przed sobą </a:t>
            </a:r>
            <a:r>
              <a:rPr lang="pl-PL" sz="6800" b="1" strike="noStrike" spc="-1" dirty="0">
                <a:solidFill>
                  <a:srgbClr val="FFFFFF"/>
                </a:solidFill>
                <a:latin typeface="IBM Plex Sans"/>
              </a:rPr>
              <a:t>długą</a:t>
            </a:r>
            <a:r>
              <a:rPr lang="pl-PL" sz="6800" b="0" strike="noStrike" spc="-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pl-PL" sz="6800" b="0" strike="noStrike" spc="-1" dirty="0">
                <a:solidFill>
                  <a:srgbClr val="FFFFFF"/>
                </a:solidFill>
                <a:latin typeface="IBM Plex Sans Light"/>
              </a:rPr>
              <a:t>i </a:t>
            </a:r>
            <a:r>
              <a:rPr lang="pl-PL" sz="6800" b="1" strike="noStrike" spc="-1" dirty="0">
                <a:solidFill>
                  <a:schemeClr val="bg1"/>
                </a:solidFill>
                <a:latin typeface="IBM Plex Sans"/>
              </a:rPr>
              <a:t>trudną</a:t>
            </a:r>
            <a:r>
              <a:rPr lang="pl-PL" sz="6800" b="0" strike="noStrike" spc="-1" dirty="0">
                <a:solidFill>
                  <a:srgbClr val="FFFFFF"/>
                </a:solidFill>
                <a:latin typeface="IBM Plex Sans Light"/>
              </a:rPr>
              <a:t> </a:t>
            </a:r>
            <a:endParaRPr lang="en-US" sz="6800" b="0" strike="noStrike" spc="-1" dirty="0">
              <a:solidFill>
                <a:srgbClr val="000000"/>
              </a:solidFill>
              <a:latin typeface="IBM Plex Sans Light"/>
            </a:endParaRPr>
          </a:p>
          <a:p>
            <a:pPr>
              <a:lnSpc>
                <a:spcPts val="7801"/>
              </a:lnSpc>
              <a:tabLst>
                <a:tab pos="0" algn="l"/>
              </a:tabLst>
            </a:pPr>
            <a:r>
              <a:rPr lang="pl-PL" sz="6800" b="0" strike="noStrike" spc="-1" dirty="0">
                <a:solidFill>
                  <a:srgbClr val="FFFFFF"/>
                </a:solidFill>
                <a:latin typeface="IBM Plex Sans Light"/>
              </a:rPr>
              <a:t>drogę do diagnozy?</a:t>
            </a:r>
            <a:endParaRPr lang="en-US" sz="6800" b="0" strike="noStrike" spc="-1" dirty="0">
              <a:solidFill>
                <a:srgbClr val="000000"/>
              </a:solidFill>
              <a:latin typeface="IBM Plex Sans Light"/>
            </a:endParaRPr>
          </a:p>
        </p:txBody>
      </p:sp>
      <p:pic>
        <p:nvPicPr>
          <p:cNvPr id="99" name="Picture 41"/>
          <p:cNvPicPr/>
          <p:nvPr/>
        </p:nvPicPr>
        <p:blipFill>
          <a:blip r:embed="rId3"/>
          <a:stretch/>
        </p:blipFill>
        <p:spPr>
          <a:xfrm>
            <a:off x="8791200" y="-720"/>
            <a:ext cx="6453000" cy="5123880"/>
          </a:xfrm>
          <a:prstGeom prst="rect">
            <a:avLst/>
          </a:prstGeom>
          <a:ln w="0">
            <a:noFill/>
          </a:ln>
        </p:spPr>
      </p:pic>
      <p:sp>
        <p:nvSpPr>
          <p:cNvPr id="100" name="CustomShape 4"/>
          <p:cNvSpPr/>
          <p:nvPr/>
        </p:nvSpPr>
        <p:spPr>
          <a:xfrm>
            <a:off x="8791200" y="5123520"/>
            <a:ext cx="6453000" cy="3448440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1" name="CustomShape 5"/>
          <p:cNvSpPr/>
          <p:nvPr/>
        </p:nvSpPr>
        <p:spPr>
          <a:xfrm>
            <a:off x="8925120" y="5355000"/>
            <a:ext cx="2243160" cy="64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ts val="2174"/>
              </a:lnSpc>
            </a:pPr>
            <a:r>
              <a:rPr lang="pl-PL" sz="2180" b="0" strike="noStrike" spc="-1">
                <a:solidFill>
                  <a:srgbClr val="FFFFFF"/>
                </a:solidFill>
                <a:latin typeface="IBM Plex Sans Light"/>
              </a:rPr>
              <a:t>POPRAWA </a:t>
            </a:r>
            <a:endParaRPr lang="pl-PL" sz="2180" b="0" strike="noStrike" spc="-1">
              <a:latin typeface="Arial"/>
            </a:endParaRPr>
          </a:p>
          <a:p>
            <a:pPr>
              <a:lnSpc>
                <a:spcPts val="2174"/>
              </a:lnSpc>
            </a:pPr>
            <a:r>
              <a:rPr lang="pl-PL" sz="2180" b="0" strike="noStrike" spc="-1">
                <a:solidFill>
                  <a:srgbClr val="FFFFFF"/>
                </a:solidFill>
                <a:latin typeface="IBM Plex Sans Light"/>
              </a:rPr>
              <a:t>DIAGNOSTYKI</a:t>
            </a:r>
            <a:endParaRPr lang="pl-PL" sz="2180" b="0" strike="noStrike" spc="-1">
              <a:latin typeface="Arial"/>
            </a:endParaRPr>
          </a:p>
        </p:txBody>
      </p:sp>
      <p:sp>
        <p:nvSpPr>
          <p:cNvPr id="102" name="CustomShape 6"/>
          <p:cNvSpPr/>
          <p:nvPr/>
        </p:nvSpPr>
        <p:spPr>
          <a:xfrm>
            <a:off x="12148560" y="7770960"/>
            <a:ext cx="2961720" cy="64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r">
              <a:lnSpc>
                <a:spcPts val="2174"/>
              </a:lnSpc>
            </a:pPr>
            <a:r>
              <a:rPr lang="pl-PL" sz="2180" b="0" strike="noStrike" spc="-1">
                <a:solidFill>
                  <a:srgbClr val="FFFFFF"/>
                </a:solidFill>
                <a:latin typeface="IBM Plex Sans Condensed SemiBol"/>
              </a:rPr>
              <a:t>ZWIĘKSZENIE </a:t>
            </a:r>
            <a:endParaRPr lang="pl-PL" sz="2180" b="0" strike="noStrike" spc="-1">
              <a:latin typeface="Arial"/>
            </a:endParaRPr>
          </a:p>
          <a:p>
            <a:pPr algn="r">
              <a:lnSpc>
                <a:spcPts val="2174"/>
              </a:lnSpc>
            </a:pPr>
            <a:r>
              <a:rPr lang="pl-PL" sz="2180" b="0" strike="noStrike" spc="-1">
                <a:solidFill>
                  <a:srgbClr val="FFFFFF"/>
                </a:solidFill>
                <a:latin typeface="IBM Plex Sans Condensed SemiBol"/>
              </a:rPr>
              <a:t>SZANS NA PRZEŻYCIE</a:t>
            </a:r>
            <a:endParaRPr lang="pl-PL" sz="2180" b="0" strike="noStrike" spc="-1">
              <a:latin typeface="Arial"/>
            </a:endParaRPr>
          </a:p>
        </p:txBody>
      </p:sp>
      <p:pic>
        <p:nvPicPr>
          <p:cNvPr id="103" name="Picture 20"/>
          <p:cNvPicPr/>
          <p:nvPr/>
        </p:nvPicPr>
        <p:blipFill>
          <a:blip r:embed="rId4"/>
          <a:stretch/>
        </p:blipFill>
        <p:spPr>
          <a:xfrm>
            <a:off x="9457560" y="6185520"/>
            <a:ext cx="5119920" cy="1304640"/>
          </a:xfrm>
          <a:prstGeom prst="rect">
            <a:avLst/>
          </a:prstGeom>
          <a:ln w="0">
            <a:noFill/>
          </a:ln>
        </p:spPr>
      </p:pic>
      <p:sp>
        <p:nvSpPr>
          <p:cNvPr id="104" name="Line 7"/>
          <p:cNvSpPr/>
          <p:nvPr/>
        </p:nvSpPr>
        <p:spPr>
          <a:xfrm>
            <a:off x="10415160" y="5416200"/>
            <a:ext cx="4589640" cy="36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5" name="Line 8"/>
          <p:cNvSpPr/>
          <p:nvPr/>
        </p:nvSpPr>
        <p:spPr>
          <a:xfrm>
            <a:off x="9061200" y="8305560"/>
            <a:ext cx="3283200" cy="36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6" name="Line 9"/>
          <p:cNvSpPr/>
          <p:nvPr/>
        </p:nvSpPr>
        <p:spPr>
          <a:xfrm flipV="1">
            <a:off x="9061200" y="6011640"/>
            <a:ext cx="360" cy="229392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7" name="Line 10"/>
          <p:cNvSpPr/>
          <p:nvPr/>
        </p:nvSpPr>
        <p:spPr>
          <a:xfrm flipV="1">
            <a:off x="15004800" y="5416200"/>
            <a:ext cx="360" cy="229428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ustomShape 1"/>
          <p:cNvSpPr/>
          <p:nvPr/>
        </p:nvSpPr>
        <p:spPr>
          <a:xfrm>
            <a:off x="0" y="0"/>
            <a:ext cx="15234840" cy="8572320"/>
          </a:xfrm>
          <a:prstGeom prst="rect">
            <a:avLst/>
          </a:prstGeom>
          <a:solidFill>
            <a:srgbClr val="E09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09" name="Picture 24"/>
          <p:cNvPicPr/>
          <p:nvPr/>
        </p:nvPicPr>
        <p:blipFill>
          <a:blip r:embed="rId2">
            <a:alphaModFix amt="10000"/>
          </a:blip>
          <a:srcRect l="1496" t="6442"/>
          <a:stretch/>
        </p:blipFill>
        <p:spPr>
          <a:xfrm>
            <a:off x="129600" y="552600"/>
            <a:ext cx="8650080" cy="8019720"/>
          </a:xfrm>
          <a:prstGeom prst="rect">
            <a:avLst/>
          </a:prstGeom>
          <a:ln w="0">
            <a:noFill/>
          </a:ln>
        </p:spPr>
      </p:pic>
      <p:sp>
        <p:nvSpPr>
          <p:cNvPr id="110" name="TextShape 2"/>
          <p:cNvSpPr txBox="1"/>
          <p:nvPr/>
        </p:nvSpPr>
        <p:spPr>
          <a:xfrm>
            <a:off x="659160" y="251280"/>
            <a:ext cx="7569720" cy="1656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l-PL" sz="5500" b="0" strike="noStrike" spc="-1">
                <a:solidFill>
                  <a:srgbClr val="FFFFFF">
                    <a:alpha val="50000"/>
                  </a:srgbClr>
                </a:solidFill>
                <a:latin typeface="IBM Plex Sans Condensed SemiBol"/>
              </a:rPr>
              <a:t>CZY WIESZ, ŻE...?</a:t>
            </a:r>
            <a:endParaRPr lang="en-US" sz="55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111" name="TextShape 3"/>
          <p:cNvSpPr txBox="1"/>
          <p:nvPr/>
        </p:nvSpPr>
        <p:spPr>
          <a:xfrm>
            <a:off x="630360" y="2080440"/>
            <a:ext cx="8488800" cy="54388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ts val="6800"/>
              </a:lnSpc>
              <a:spcAft>
                <a:spcPts val="8399"/>
              </a:spcAft>
              <a:tabLst>
                <a:tab pos="0" algn="l"/>
              </a:tabLst>
            </a:pPr>
            <a:r>
              <a:rPr lang="pl-PL" sz="4800" b="0" strike="noStrike" spc="-1">
                <a:solidFill>
                  <a:srgbClr val="FFFFFF"/>
                </a:solidFill>
                <a:latin typeface="IBM Plex Sans Light"/>
              </a:rPr>
              <a:t>Według brytyjskiego badania </a:t>
            </a:r>
            <a:endParaRPr lang="en-US" sz="4800" b="0" strike="noStrike" spc="-1">
              <a:solidFill>
                <a:srgbClr val="000000"/>
              </a:solidFill>
              <a:latin typeface="IBM Plex Sans Light"/>
            </a:endParaRPr>
          </a:p>
          <a:p>
            <a:pPr>
              <a:lnSpc>
                <a:spcPts val="5400"/>
              </a:lnSpc>
              <a:spcAft>
                <a:spcPts val="1199"/>
              </a:spcAft>
              <a:tabLst>
                <a:tab pos="0" algn="l"/>
              </a:tabLst>
            </a:pPr>
            <a:r>
              <a:rPr lang="pl-PL" sz="12100" b="0" strike="noStrike" spc="-1">
                <a:solidFill>
                  <a:srgbClr val="FFFFFF"/>
                </a:solidFill>
                <a:latin typeface="IBM Plex Sans Condensed SemiBol"/>
              </a:rPr>
              <a:t>34% </a:t>
            </a:r>
            <a:endParaRPr lang="en-US" sz="12100" b="0" strike="noStrike" spc="-1">
              <a:solidFill>
                <a:srgbClr val="000000"/>
              </a:solidFill>
              <a:latin typeface="IBM Plex Sans Light"/>
            </a:endParaRPr>
          </a:p>
          <a:p>
            <a:pPr>
              <a:lnSpc>
                <a:spcPts val="6800"/>
              </a:lnSpc>
              <a:tabLst>
                <a:tab pos="0" algn="l"/>
              </a:tabLst>
            </a:pPr>
            <a:r>
              <a:rPr lang="pl-PL" sz="4800" b="0" strike="noStrike" spc="-1">
                <a:solidFill>
                  <a:srgbClr val="FFFFFF"/>
                </a:solidFill>
                <a:latin typeface="IBM Plex Sans Light"/>
              </a:rPr>
              <a:t>pacjentów cierpiących na szpiczaka </a:t>
            </a:r>
            <a:endParaRPr lang="en-US" sz="4800" b="0" strike="noStrike" spc="-1">
              <a:solidFill>
                <a:srgbClr val="000000"/>
              </a:solidFill>
              <a:latin typeface="IBM Plex Sans Light"/>
            </a:endParaRPr>
          </a:p>
          <a:p>
            <a:pPr>
              <a:lnSpc>
                <a:spcPts val="6800"/>
              </a:lnSpc>
              <a:tabLst>
                <a:tab pos="0" algn="l"/>
              </a:tabLst>
            </a:pPr>
            <a:r>
              <a:rPr lang="pl-PL" sz="4800" b="0" strike="noStrike" spc="-1">
                <a:solidFill>
                  <a:srgbClr val="FFFFFF"/>
                </a:solidFill>
                <a:latin typeface="IBM Plex Sans Light"/>
              </a:rPr>
              <a:t>zdiagnozowano w sytuacjach nagłych? </a:t>
            </a:r>
            <a:endParaRPr lang="en-US" sz="48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pic>
        <p:nvPicPr>
          <p:cNvPr id="112" name="Picture 41"/>
          <p:cNvPicPr/>
          <p:nvPr/>
        </p:nvPicPr>
        <p:blipFill>
          <a:blip r:embed="rId3"/>
          <a:stretch/>
        </p:blipFill>
        <p:spPr>
          <a:xfrm>
            <a:off x="8791200" y="-720"/>
            <a:ext cx="6453000" cy="5123880"/>
          </a:xfrm>
          <a:prstGeom prst="rect">
            <a:avLst/>
          </a:prstGeom>
          <a:ln w="0">
            <a:noFill/>
          </a:ln>
        </p:spPr>
      </p:pic>
      <p:sp>
        <p:nvSpPr>
          <p:cNvPr id="113" name="CustomShape 4"/>
          <p:cNvSpPr/>
          <p:nvPr/>
        </p:nvSpPr>
        <p:spPr>
          <a:xfrm>
            <a:off x="8791200" y="5123520"/>
            <a:ext cx="6453000" cy="3448440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4" name="CustomShape 5"/>
          <p:cNvSpPr/>
          <p:nvPr/>
        </p:nvSpPr>
        <p:spPr>
          <a:xfrm>
            <a:off x="8925120" y="5355000"/>
            <a:ext cx="2478240" cy="64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ts val="2174"/>
              </a:lnSpc>
            </a:pPr>
            <a:r>
              <a:rPr lang="pl-PL" sz="2180" b="0" strike="noStrike" spc="-1">
                <a:solidFill>
                  <a:srgbClr val="FFFFFF"/>
                </a:solidFill>
                <a:latin typeface="IBM Plex Sans Light"/>
              </a:rPr>
              <a:t>POPRAWA </a:t>
            </a:r>
            <a:endParaRPr lang="pl-PL" sz="2180" b="0" strike="noStrike" spc="-1">
              <a:latin typeface="Arial"/>
            </a:endParaRPr>
          </a:p>
          <a:p>
            <a:pPr>
              <a:lnSpc>
                <a:spcPts val="2174"/>
              </a:lnSpc>
            </a:pPr>
            <a:r>
              <a:rPr lang="pl-PL" sz="2180" b="0" strike="noStrike" spc="-1">
                <a:solidFill>
                  <a:srgbClr val="FFFFFF"/>
                </a:solidFill>
                <a:latin typeface="IBM Plex Sans Light"/>
              </a:rPr>
              <a:t>DIAGNOSTYKI</a:t>
            </a:r>
            <a:endParaRPr lang="pl-PL" sz="2180" b="0" strike="noStrike" spc="-1">
              <a:latin typeface="Arial"/>
            </a:endParaRPr>
          </a:p>
        </p:txBody>
      </p:sp>
      <p:sp>
        <p:nvSpPr>
          <p:cNvPr id="115" name="CustomShape 6"/>
          <p:cNvSpPr/>
          <p:nvPr/>
        </p:nvSpPr>
        <p:spPr>
          <a:xfrm>
            <a:off x="12213720" y="7770960"/>
            <a:ext cx="2896200" cy="91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r">
              <a:lnSpc>
                <a:spcPts val="2174"/>
              </a:lnSpc>
            </a:pPr>
            <a:r>
              <a:rPr lang="pl-PL" sz="2180" b="0" strike="noStrike" spc="-1">
                <a:solidFill>
                  <a:srgbClr val="FFFFFF"/>
                </a:solidFill>
                <a:latin typeface="IBM Plex Sans Condensed SemiBol"/>
              </a:rPr>
              <a:t>ZWIĘKSZENIE </a:t>
            </a:r>
            <a:endParaRPr lang="pl-PL" sz="2180" b="0" strike="noStrike" spc="-1">
              <a:latin typeface="Arial"/>
            </a:endParaRPr>
          </a:p>
          <a:p>
            <a:pPr algn="r">
              <a:lnSpc>
                <a:spcPts val="2174"/>
              </a:lnSpc>
            </a:pPr>
            <a:r>
              <a:rPr lang="pl-PL" sz="2180" b="0" strike="noStrike" spc="-1">
                <a:solidFill>
                  <a:srgbClr val="FFFFFF"/>
                </a:solidFill>
                <a:latin typeface="IBM Plex Sans Condensed SemiBol"/>
              </a:rPr>
              <a:t>SZANS NA PRZEŻYCIE</a:t>
            </a:r>
            <a:endParaRPr lang="pl-PL" sz="2180" b="0" strike="noStrike" spc="-1">
              <a:latin typeface="Arial"/>
            </a:endParaRPr>
          </a:p>
        </p:txBody>
      </p:sp>
      <p:pic>
        <p:nvPicPr>
          <p:cNvPr id="116" name="Picture 20"/>
          <p:cNvPicPr/>
          <p:nvPr/>
        </p:nvPicPr>
        <p:blipFill>
          <a:blip r:embed="rId4"/>
          <a:stretch/>
        </p:blipFill>
        <p:spPr>
          <a:xfrm>
            <a:off x="9457560" y="6185520"/>
            <a:ext cx="5119920" cy="1304640"/>
          </a:xfrm>
          <a:prstGeom prst="rect">
            <a:avLst/>
          </a:prstGeom>
          <a:ln w="0">
            <a:noFill/>
          </a:ln>
        </p:spPr>
      </p:pic>
      <p:sp>
        <p:nvSpPr>
          <p:cNvPr id="117" name="Line 7"/>
          <p:cNvSpPr/>
          <p:nvPr/>
        </p:nvSpPr>
        <p:spPr>
          <a:xfrm>
            <a:off x="10381680" y="5416200"/>
            <a:ext cx="4623120" cy="36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8" name="Line 8"/>
          <p:cNvSpPr/>
          <p:nvPr/>
        </p:nvSpPr>
        <p:spPr>
          <a:xfrm>
            <a:off x="9061200" y="8305560"/>
            <a:ext cx="3294000" cy="36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9" name="Line 9"/>
          <p:cNvSpPr/>
          <p:nvPr/>
        </p:nvSpPr>
        <p:spPr>
          <a:xfrm flipV="1">
            <a:off x="9061200" y="6011640"/>
            <a:ext cx="360" cy="229392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0" name="Line 10"/>
          <p:cNvSpPr/>
          <p:nvPr/>
        </p:nvSpPr>
        <p:spPr>
          <a:xfrm flipV="1">
            <a:off x="15004800" y="5416200"/>
            <a:ext cx="360" cy="229428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0" y="0"/>
            <a:ext cx="15234840" cy="8572320"/>
          </a:xfrm>
          <a:prstGeom prst="rect">
            <a:avLst/>
          </a:prstGeom>
          <a:solidFill>
            <a:srgbClr val="368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22" name="Picture 24"/>
          <p:cNvPicPr/>
          <p:nvPr/>
        </p:nvPicPr>
        <p:blipFill>
          <a:blip r:embed="rId2">
            <a:alphaModFix amt="10000"/>
          </a:blip>
          <a:srcRect l="1496" t="6442"/>
          <a:stretch/>
        </p:blipFill>
        <p:spPr>
          <a:xfrm>
            <a:off x="129600" y="552600"/>
            <a:ext cx="8650080" cy="8019720"/>
          </a:xfrm>
          <a:prstGeom prst="rect">
            <a:avLst/>
          </a:prstGeom>
          <a:ln w="0">
            <a:noFill/>
          </a:ln>
        </p:spPr>
      </p:pic>
      <p:sp>
        <p:nvSpPr>
          <p:cNvPr id="123" name="CustomShape 2"/>
          <p:cNvSpPr/>
          <p:nvPr/>
        </p:nvSpPr>
        <p:spPr>
          <a:xfrm>
            <a:off x="8791200" y="5123520"/>
            <a:ext cx="6453000" cy="3448440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4" name="TextShape 3"/>
          <p:cNvSpPr txBox="1"/>
          <p:nvPr/>
        </p:nvSpPr>
        <p:spPr>
          <a:xfrm>
            <a:off x="659160" y="251280"/>
            <a:ext cx="7569720" cy="1656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l-PL" sz="5500" b="0" strike="noStrike" spc="-1">
                <a:solidFill>
                  <a:srgbClr val="FFFFFF">
                    <a:alpha val="50000"/>
                  </a:srgbClr>
                </a:solidFill>
                <a:latin typeface="IBM Plex Sans Condensed SemiBol"/>
              </a:rPr>
              <a:t>CZY WIESZ, ŻE...?</a:t>
            </a:r>
            <a:endParaRPr lang="en-US" sz="5500" b="0" strike="noStrike" spc="-1">
              <a:solidFill>
                <a:srgbClr val="000000"/>
              </a:solidFill>
              <a:latin typeface="IBM Plex Sans Light"/>
            </a:endParaRPr>
          </a:p>
        </p:txBody>
      </p:sp>
      <p:sp>
        <p:nvSpPr>
          <p:cNvPr id="125" name="TextShape 4"/>
          <p:cNvSpPr txBox="1"/>
          <p:nvPr/>
        </p:nvSpPr>
        <p:spPr>
          <a:xfrm>
            <a:off x="630360" y="2004120"/>
            <a:ext cx="7723800" cy="59392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ts val="7200"/>
              </a:lnSpc>
              <a:tabLst>
                <a:tab pos="0" algn="l"/>
              </a:tabLst>
            </a:pPr>
            <a:r>
              <a:rPr lang="pl-PL" sz="5400" b="0" strike="noStrike" spc="-1" dirty="0">
                <a:solidFill>
                  <a:schemeClr val="bg1"/>
                </a:solidFill>
                <a:latin typeface="IBM Plex Sans Light"/>
              </a:rPr>
              <a:t>Późna diagnoza ma  </a:t>
            </a:r>
            <a:r>
              <a:rPr lang="pl-PL" sz="5400" b="1" strike="noStrike" spc="-1" dirty="0">
                <a:solidFill>
                  <a:schemeClr val="bg1"/>
                </a:solidFill>
                <a:latin typeface="IBM Plex Sans Light"/>
              </a:rPr>
              <a:t>negatywny wpływ</a:t>
            </a:r>
            <a:r>
              <a:rPr lang="pl-PL" sz="5400" b="0" strike="noStrike" spc="-1" dirty="0">
                <a:solidFill>
                  <a:schemeClr val="bg1"/>
                </a:solidFill>
                <a:latin typeface="IBM Plex Sans Light"/>
              </a:rPr>
              <a:t> </a:t>
            </a:r>
            <a:endParaRPr lang="en-US" sz="5400" b="0" strike="noStrike" spc="-1" dirty="0">
              <a:solidFill>
                <a:schemeClr val="bg1"/>
              </a:solidFill>
              <a:latin typeface="IBM Plex Sans Light"/>
            </a:endParaRPr>
          </a:p>
          <a:p>
            <a:pPr>
              <a:lnSpc>
                <a:spcPts val="7200"/>
              </a:lnSpc>
              <a:tabLst>
                <a:tab pos="0" algn="l"/>
              </a:tabLst>
            </a:pPr>
            <a:r>
              <a:rPr lang="pl-PL" sz="5400" b="0" strike="noStrike" spc="-1" dirty="0">
                <a:solidFill>
                  <a:schemeClr val="bg1"/>
                </a:solidFill>
                <a:latin typeface="IBM Plex Sans Light"/>
              </a:rPr>
              <a:t>na jakość życia pacjenta i długość czasu wolnego od choroby. </a:t>
            </a:r>
            <a:endParaRPr lang="en-US" sz="5400" b="0" strike="noStrike" spc="-1" dirty="0">
              <a:solidFill>
                <a:schemeClr val="bg1"/>
              </a:solidFill>
              <a:latin typeface="IBM Plex Sans Light"/>
            </a:endParaRPr>
          </a:p>
        </p:txBody>
      </p:sp>
      <p:sp>
        <p:nvSpPr>
          <p:cNvPr id="126" name="CustomShape 5"/>
          <p:cNvSpPr/>
          <p:nvPr/>
        </p:nvSpPr>
        <p:spPr>
          <a:xfrm>
            <a:off x="8925120" y="5355000"/>
            <a:ext cx="2216880" cy="64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ts val="2174"/>
              </a:lnSpc>
            </a:pPr>
            <a:r>
              <a:rPr lang="pl-PL" sz="2180" b="0" strike="noStrike" spc="-1">
                <a:solidFill>
                  <a:srgbClr val="FFFFFF"/>
                </a:solidFill>
                <a:latin typeface="IBM Plex Sans Light"/>
              </a:rPr>
              <a:t>POPRAWA </a:t>
            </a:r>
            <a:endParaRPr lang="pl-PL" sz="2180" b="0" strike="noStrike" spc="-1">
              <a:latin typeface="Arial"/>
            </a:endParaRPr>
          </a:p>
          <a:p>
            <a:pPr>
              <a:lnSpc>
                <a:spcPts val="2174"/>
              </a:lnSpc>
            </a:pPr>
            <a:r>
              <a:rPr lang="pl-PL" sz="2180" b="0" strike="noStrike" spc="-1">
                <a:solidFill>
                  <a:srgbClr val="FFFFFF"/>
                </a:solidFill>
                <a:latin typeface="IBM Plex Sans Light"/>
              </a:rPr>
              <a:t>DIAGNOSTYKI</a:t>
            </a:r>
            <a:endParaRPr lang="pl-PL" sz="2180" b="0" strike="noStrike" spc="-1">
              <a:latin typeface="Arial"/>
            </a:endParaRPr>
          </a:p>
        </p:txBody>
      </p:sp>
      <p:sp>
        <p:nvSpPr>
          <p:cNvPr id="127" name="CustomShape 6"/>
          <p:cNvSpPr/>
          <p:nvPr/>
        </p:nvSpPr>
        <p:spPr>
          <a:xfrm>
            <a:off x="11900160" y="7770960"/>
            <a:ext cx="3209760" cy="64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r">
              <a:lnSpc>
                <a:spcPts val="2174"/>
              </a:lnSpc>
            </a:pPr>
            <a:r>
              <a:rPr lang="pl-PL" sz="2180" b="0" strike="noStrike" spc="-1">
                <a:solidFill>
                  <a:srgbClr val="FFFFFF"/>
                </a:solidFill>
                <a:latin typeface="IBM Plex Sans Condensed SemiBol"/>
              </a:rPr>
              <a:t>ZWIĘKSZENIE </a:t>
            </a:r>
            <a:endParaRPr lang="pl-PL" sz="2180" b="0" strike="noStrike" spc="-1">
              <a:latin typeface="Arial"/>
            </a:endParaRPr>
          </a:p>
          <a:p>
            <a:pPr algn="r">
              <a:lnSpc>
                <a:spcPts val="2174"/>
              </a:lnSpc>
            </a:pPr>
            <a:r>
              <a:rPr lang="pl-PL" sz="2180" b="0" strike="noStrike" spc="-1">
                <a:solidFill>
                  <a:srgbClr val="FFFFFF"/>
                </a:solidFill>
                <a:latin typeface="IBM Plex Sans Condensed SemiBol"/>
              </a:rPr>
              <a:t>SZANS NA PRZEŻYCIE</a:t>
            </a:r>
            <a:endParaRPr lang="pl-PL" sz="2180" b="0" strike="noStrike" spc="-1">
              <a:latin typeface="Arial"/>
            </a:endParaRPr>
          </a:p>
        </p:txBody>
      </p:sp>
      <p:pic>
        <p:nvPicPr>
          <p:cNvPr id="128" name="Picture 31"/>
          <p:cNvPicPr/>
          <p:nvPr/>
        </p:nvPicPr>
        <p:blipFill>
          <a:blip r:embed="rId3"/>
          <a:stretch/>
        </p:blipFill>
        <p:spPr>
          <a:xfrm>
            <a:off x="9457560" y="6185520"/>
            <a:ext cx="5119920" cy="1304640"/>
          </a:xfrm>
          <a:prstGeom prst="rect">
            <a:avLst/>
          </a:prstGeom>
          <a:ln w="0">
            <a:noFill/>
          </a:ln>
        </p:spPr>
      </p:pic>
      <p:sp>
        <p:nvSpPr>
          <p:cNvPr id="129" name="Line 7"/>
          <p:cNvSpPr/>
          <p:nvPr/>
        </p:nvSpPr>
        <p:spPr>
          <a:xfrm>
            <a:off x="10348200" y="5416200"/>
            <a:ext cx="4656600" cy="36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0" name="Line 8"/>
          <p:cNvSpPr/>
          <p:nvPr/>
        </p:nvSpPr>
        <p:spPr>
          <a:xfrm>
            <a:off x="9061200" y="8305560"/>
            <a:ext cx="3227400" cy="36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1" name="Line 9"/>
          <p:cNvSpPr/>
          <p:nvPr/>
        </p:nvSpPr>
        <p:spPr>
          <a:xfrm flipV="1">
            <a:off x="9061200" y="6011640"/>
            <a:ext cx="360" cy="229392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2" name="Line 10"/>
          <p:cNvSpPr/>
          <p:nvPr/>
        </p:nvSpPr>
        <p:spPr>
          <a:xfrm flipV="1">
            <a:off x="15004800" y="5416200"/>
            <a:ext cx="360" cy="229428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33" name="Picture 41"/>
          <p:cNvPicPr/>
          <p:nvPr/>
        </p:nvPicPr>
        <p:blipFill>
          <a:blip r:embed="rId4"/>
          <a:stretch/>
        </p:blipFill>
        <p:spPr>
          <a:xfrm>
            <a:off x="8791200" y="-720"/>
            <a:ext cx="6453000" cy="5123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190</TotalTime>
  <Words>216</Words>
  <Application>Microsoft Office PowerPoint</Application>
  <PresentationFormat>Custom</PresentationFormat>
  <Paragraphs>62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IBM Plex Sans</vt:lpstr>
      <vt:lpstr>IBM Plex Sans Condensed SemiBol</vt:lpstr>
      <vt:lpstr>IBM Plex Sans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subject/>
  <dc:creator>Studio Omnia</dc:creator>
  <dc:description/>
  <cp:lastModifiedBy>Linda Christopher</cp:lastModifiedBy>
  <cp:revision>21</cp:revision>
  <dcterms:created xsi:type="dcterms:W3CDTF">2021-09-23T09:01:50Z</dcterms:created>
  <dcterms:modified xsi:type="dcterms:W3CDTF">2021-10-11T13:18:35Z</dcterms:modified>
  <dc:language>pl-PL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Custom</vt:lpwstr>
  </property>
  <property fmtid="{D5CDD505-2E9C-101B-9397-08002B2CF9AE}" pid="3" name="Slides">
    <vt:i4>7</vt:i4>
  </property>
</Properties>
</file>