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6858000" cy="9144000"/>
  <p:embeddedFontLst>
    <p:embeddedFont>
      <p:font typeface="IBM Plex Sans" panose="020B0503050203000203" pitchFamily="34" charset="0"/>
      <p:regular r:id="rId9"/>
      <p:bold r:id="rId10"/>
      <p:italic r:id="rId11"/>
      <p:boldItalic r:id="rId12"/>
    </p:embeddedFont>
    <p:embeddedFont>
      <p:font typeface="IBM Plex Sans Condensed SemiBol" panose="020B0604020202020204" charset="0"/>
      <p:bold r:id="rId13"/>
    </p:embeddedFont>
    <p:embeddedFont>
      <p:font typeface="IBM Plex Sans Light" panose="020B0403050203000203" pitchFamily="3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>
            <a:normAutofit/>
          </a:bodyPr>
          <a:lstStyle/>
          <a:p>
            <a:r>
              <a:rPr lang="lv-LV" sz="4400">
                <a:solidFill>
                  <a:schemeClr val="bg1">
                    <a:alpha val="50000"/>
                  </a:schemeClr>
                </a:solidFill>
              </a:rPr>
              <a:t>VAI ZINĀJĀT?...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942035" cy="5439173"/>
          </a:xfrm>
        </p:spPr>
        <p:txBody>
          <a:bodyPr>
            <a:noAutofit/>
          </a:bodyPr>
          <a:lstStyle/>
          <a:p>
            <a:pPr marL="0" indent="0">
              <a:lnSpc>
                <a:spcPts val="8000"/>
              </a:lnSpc>
              <a:buNone/>
            </a:pPr>
            <a:r>
              <a:rPr lang="lv-LV" sz="5400">
                <a:solidFill>
                  <a:schemeClr val="bg1"/>
                </a:solidFill>
              </a:rPr>
              <a:t>Mielomas simptomi ir </a:t>
            </a:r>
          </a:p>
          <a:p>
            <a:pPr marL="0" indent="0">
              <a:lnSpc>
                <a:spcPts val="10000"/>
              </a:lnSpc>
              <a:spcBef>
                <a:spcPts val="0"/>
              </a:spcBef>
              <a:buNone/>
            </a:pPr>
            <a:r>
              <a:rPr lang="lv-LV" sz="8000">
                <a:solidFill>
                  <a:schemeClr val="bg1"/>
                </a:solidFill>
                <a:latin typeface="+mj-lt"/>
              </a:rPr>
              <a:t>nekonkrēti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lv-LV" sz="3200">
                <a:solidFill>
                  <a:schemeClr val="bg1"/>
                </a:solidFill>
              </a:rPr>
              <a:t>(piem., sāpes mugurā un nogurums),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lv-LV" sz="3200">
                <a:solidFill>
                  <a:schemeClr val="bg1"/>
                </a:solidFill>
              </a:rPr>
              <a:t>kas padara to grūti atpazīstamu</a:t>
            </a:r>
            <a:r>
              <a:rPr lang="lv-LV" sz="3200">
                <a:solidFill>
                  <a:schemeClr val="bg1"/>
                </a:solidFill>
                <a:latin typeface="+mj-lt"/>
              </a:rPr>
              <a:t>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lv-LV" sz="3200">
                <a:solidFill>
                  <a:schemeClr val="bg1"/>
                </a:solidFill>
              </a:rPr>
              <a:t>primārajā aprūpē</a:t>
            </a: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00" y="-1"/>
            <a:ext cx="6452629" cy="51236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F161EE-D072-4C2A-A98C-DDF00C068B6C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71289" y="5294192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UZLABOT </a:t>
            </a:r>
          </a:p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DIAGNOZI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v-LV" sz="1600">
                <a:solidFill>
                  <a:schemeClr val="bg1"/>
                </a:solidFill>
                <a:latin typeface="+mj-lt"/>
              </a:rPr>
              <a:t>UZLABOT </a:t>
            </a:r>
          </a:p>
          <a:p>
            <a:pPr algn="r">
              <a:lnSpc>
                <a:spcPts val="2175"/>
              </a:lnSpc>
            </a:pPr>
            <a:r>
              <a:rPr lang="lv-LV" sz="1600">
                <a:solidFill>
                  <a:schemeClr val="bg1"/>
                </a:solidFill>
                <a:latin typeface="+mj-lt"/>
              </a:rPr>
              <a:t>DZĪVES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101-86A0-4BF9-80F5-327F90270C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B2712-14B4-4C72-9682-EB2ADCFA018D}"/>
              </a:ext>
            </a:extLst>
          </p:cNvPr>
          <p:cNvCxnSpPr>
            <a:cxnSpLocks/>
          </p:cNvCxnSpPr>
          <p:nvPr/>
        </p:nvCxnSpPr>
        <p:spPr>
          <a:xfrm>
            <a:off x="10068791" y="5416550"/>
            <a:ext cx="493625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073EE-E8C9-4ED6-A233-F01450AAF084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0A02C-8514-4B64-96BC-A880927FF3AC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E95E68-3418-439A-8BC9-88210BBC74AF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>
            <a:normAutofit/>
          </a:bodyPr>
          <a:lstStyle/>
          <a:p>
            <a:r>
              <a:rPr lang="lv-LV" sz="4000">
                <a:solidFill>
                  <a:schemeClr val="bg1">
                    <a:alpha val="50000"/>
                  </a:schemeClr>
                </a:solidFill>
              </a:rPr>
              <a:t>VAI ZINĀJĀT?...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454" y="1842888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100"/>
              </a:lnSpc>
              <a:buNone/>
            </a:pPr>
            <a:r>
              <a:rPr lang="lv-LV" sz="4400" dirty="0">
                <a:solidFill>
                  <a:schemeClr val="bg1"/>
                </a:solidFill>
              </a:rPr>
              <a:t>Lielā daļā gadījumu</a:t>
            </a:r>
            <a:br>
              <a:rPr lang="lv-LV" sz="4400" dirty="0">
                <a:solidFill>
                  <a:schemeClr val="bg1"/>
                </a:solidFill>
              </a:rPr>
            </a:br>
            <a:r>
              <a:rPr lang="lv-LV" sz="4400" dirty="0" err="1">
                <a:solidFill>
                  <a:schemeClr val="bg1"/>
                </a:solidFill>
              </a:rPr>
              <a:t>mielomas</a:t>
            </a:r>
            <a:r>
              <a:rPr lang="lv-LV" sz="4400" dirty="0">
                <a:solidFill>
                  <a:schemeClr val="bg1"/>
                </a:solidFill>
              </a:rPr>
              <a:t> pacienti</a:t>
            </a:r>
          </a:p>
          <a:p>
            <a:pPr marL="1368000" indent="0">
              <a:lnSpc>
                <a:spcPts val="7100"/>
              </a:lnSpc>
              <a:buNone/>
            </a:pPr>
            <a:r>
              <a:rPr lang="lv-LV" sz="5400" dirty="0">
                <a:solidFill>
                  <a:schemeClr val="bg1"/>
                </a:solidFill>
                <a:latin typeface="+mj-lt"/>
              </a:rPr>
              <a:t>vai vairāk</a:t>
            </a:r>
            <a:br>
              <a:rPr lang="lv-LV" sz="5400" dirty="0">
                <a:solidFill>
                  <a:schemeClr val="bg1"/>
                </a:solidFill>
                <a:latin typeface="+mj-lt"/>
              </a:rPr>
            </a:br>
            <a:r>
              <a:rPr lang="lv-LV" sz="5400" dirty="0">
                <a:solidFill>
                  <a:schemeClr val="bg1"/>
                </a:solidFill>
                <a:latin typeface="+mj-lt"/>
              </a:rPr>
              <a:t>reizes </a:t>
            </a:r>
          </a:p>
          <a:p>
            <a:pPr marL="0" indent="0">
              <a:lnSpc>
                <a:spcPts val="7100"/>
              </a:lnSpc>
              <a:buNone/>
            </a:pPr>
            <a:r>
              <a:rPr lang="lv-LV" sz="4400" dirty="0">
                <a:solidFill>
                  <a:schemeClr val="bg1"/>
                </a:solidFill>
              </a:rPr>
              <a:t>griežas pie primārās aprūpes speciālista,</a:t>
            </a:r>
            <a:br>
              <a:rPr lang="lv-LV" sz="4400" dirty="0">
                <a:solidFill>
                  <a:schemeClr val="bg1"/>
                </a:solidFill>
              </a:rPr>
            </a:br>
            <a:r>
              <a:rPr lang="lv-LV" sz="4400" dirty="0">
                <a:solidFill>
                  <a:schemeClr val="bg1"/>
                </a:solidFill>
              </a:rPr>
              <a:t>līdz saņem nosūtījumu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025" y="-268887"/>
            <a:ext cx="6453419" cy="5392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D6930D-ADA8-4FF5-8A90-D4AE5848F0EB}"/>
              </a:ext>
            </a:extLst>
          </p:cNvPr>
          <p:cNvSpPr txBox="1"/>
          <p:nvPr/>
        </p:nvSpPr>
        <p:spPr>
          <a:xfrm>
            <a:off x="1077122" y="3954818"/>
            <a:ext cx="1374094" cy="203831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lv-LV" sz="96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594B4-7791-4B5F-A395-98B5E5F30AC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E2802E-DCDB-4A20-A559-049CFC323482}"/>
              </a:ext>
            </a:extLst>
          </p:cNvPr>
          <p:cNvSpPr txBox="1"/>
          <p:nvPr/>
        </p:nvSpPr>
        <p:spPr>
          <a:xfrm>
            <a:off x="8937306" y="5279915"/>
            <a:ext cx="1757954" cy="638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UZLABOT </a:t>
            </a:r>
          </a:p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DIAGNOZI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7292AE-AB19-4EC6-9D8C-B2E06721AF49}"/>
              </a:ext>
            </a:extLst>
          </p:cNvPr>
          <p:cNvSpPr txBox="1"/>
          <p:nvPr/>
        </p:nvSpPr>
        <p:spPr>
          <a:xfrm>
            <a:off x="13352506" y="7771029"/>
            <a:ext cx="1757954" cy="638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v-LV" sz="1400" dirty="0">
                <a:solidFill>
                  <a:schemeClr val="bg1"/>
                </a:solidFill>
                <a:latin typeface="+mj-lt"/>
              </a:rPr>
              <a:t>UZLABOT </a:t>
            </a:r>
          </a:p>
          <a:p>
            <a:pPr algn="r">
              <a:lnSpc>
                <a:spcPts val="2175"/>
              </a:lnSpc>
            </a:pPr>
            <a:r>
              <a:rPr lang="lv-LV" sz="1400" dirty="0">
                <a:solidFill>
                  <a:schemeClr val="bg1"/>
                </a:solidFill>
                <a:latin typeface="+mj-lt"/>
              </a:rPr>
              <a:t>DZĪVES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7BAD508-B60F-431D-9340-2E74C1A91E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4545E2-A121-4B5B-BE80-BA37FE0CCB7A}"/>
              </a:ext>
            </a:extLst>
          </p:cNvPr>
          <p:cNvCxnSpPr>
            <a:cxnSpLocks/>
          </p:cNvCxnSpPr>
          <p:nvPr/>
        </p:nvCxnSpPr>
        <p:spPr>
          <a:xfrm>
            <a:off x="9985664" y="5416550"/>
            <a:ext cx="501938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5E2A2FD-D1C8-4762-838F-D0506CA99B0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2BA08-9C53-4772-B148-66C883B51A4E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A85CEC-C66F-4BB4-908E-D825F289A322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>
            <a:normAutofit/>
          </a:bodyPr>
          <a:lstStyle/>
          <a:p>
            <a:r>
              <a:rPr lang="lv-LV" sz="4400">
                <a:solidFill>
                  <a:schemeClr val="bg1">
                    <a:alpha val="50000"/>
                  </a:schemeClr>
                </a:solidFill>
              </a:rPr>
              <a:t>VAI ZINĀJĀT?...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lv-LV" sz="4000">
                <a:solidFill>
                  <a:schemeClr val="bg1"/>
                </a:solidFill>
              </a:rPr>
              <a:t>Vidējais laiks, kas paiet,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lv-LV" sz="4000">
                <a:solidFill>
                  <a:schemeClr val="bg1"/>
                </a:solidFill>
              </a:rPr>
              <a:t>lai saņemtu mielomas diagnozi ir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lv-LV" sz="5400" b="1">
                <a:solidFill>
                  <a:schemeClr val="bg1"/>
                </a:solidFill>
                <a:latin typeface="IBM Plex Sans" panose="020B0503050203000203" pitchFamily="34" charset="0"/>
              </a:rPr>
              <a:t>108,6 dienas,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lv-LV" sz="4000">
                <a:solidFill>
                  <a:schemeClr val="bg1"/>
                </a:solidFill>
              </a:rPr>
              <a:t>pie tam, 25% pacientu gaida ilgāk par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lv-LV" sz="5400" b="1">
                <a:solidFill>
                  <a:schemeClr val="bg1"/>
                </a:solidFill>
                <a:latin typeface="IBM Plex Sans" panose="020B0503050203000203" pitchFamily="34" charset="0"/>
              </a:rPr>
              <a:t>8 mēnešiem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9" cy="5124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7AD69C-68BD-49E4-AC53-5E5D11BB7B1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E1D053-43C9-4C8E-ABCB-A103FF8A8C71}"/>
              </a:ext>
            </a:extLst>
          </p:cNvPr>
          <p:cNvSpPr txBox="1"/>
          <p:nvPr/>
        </p:nvSpPr>
        <p:spPr>
          <a:xfrm>
            <a:off x="8956316" y="5275747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UZLABOT </a:t>
            </a:r>
          </a:p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DIAGNOZI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D85FAE-A78E-420C-80C3-F7F3D15A1BA0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v-LV" sz="1600">
                <a:solidFill>
                  <a:schemeClr val="bg1"/>
                </a:solidFill>
                <a:latin typeface="+mj-lt"/>
              </a:rPr>
              <a:t>UZLABOT </a:t>
            </a:r>
          </a:p>
          <a:p>
            <a:pPr algn="r">
              <a:lnSpc>
                <a:spcPts val="2175"/>
              </a:lnSpc>
            </a:pPr>
            <a:r>
              <a:rPr lang="lv-LV" sz="1600">
                <a:solidFill>
                  <a:schemeClr val="bg1"/>
                </a:solidFill>
                <a:latin typeface="+mj-lt"/>
              </a:rPr>
              <a:t>DZĪVES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C03466-E097-4430-BC42-454E571F3F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87A08A-5439-4058-9F1E-912B868187FA}"/>
              </a:ext>
            </a:extLst>
          </p:cNvPr>
          <p:cNvCxnSpPr>
            <a:cxnSpLocks/>
          </p:cNvCxnSpPr>
          <p:nvPr/>
        </p:nvCxnSpPr>
        <p:spPr>
          <a:xfrm>
            <a:off x="10131136" y="5416550"/>
            <a:ext cx="487391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6E4552-37BE-4240-91C2-DE896D56E9D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109A1-47ED-486D-81CB-CF3865D8FE2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06B202-D605-4D30-B8DD-DD8F5B133D20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>
            <a:normAutofit/>
          </a:bodyPr>
          <a:lstStyle/>
          <a:p>
            <a:r>
              <a:rPr lang="lv-LV" sz="4800" dirty="0">
                <a:solidFill>
                  <a:schemeClr val="bg1">
                    <a:alpha val="50000"/>
                  </a:schemeClr>
                </a:solidFill>
              </a:rPr>
              <a:t>VAI ZINĀJĀT?...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lv-LV" sz="4400" dirty="0">
                <a:solidFill>
                  <a:schemeClr val="bg1"/>
                </a:solidFill>
              </a:rPr>
              <a:t>Parasti </a:t>
            </a:r>
            <a:r>
              <a:rPr lang="lv-LV" sz="4400" dirty="0" err="1">
                <a:solidFill>
                  <a:schemeClr val="bg1"/>
                </a:solidFill>
              </a:rPr>
              <a:t>mielomas</a:t>
            </a:r>
            <a:r>
              <a:rPr lang="lv-LV" sz="4400" dirty="0">
                <a:solidFill>
                  <a:schemeClr val="bg1"/>
                </a:solidFill>
              </a:rPr>
              <a:t> pacienti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lv-LV" sz="4400" dirty="0">
                <a:solidFill>
                  <a:schemeClr val="bg1"/>
                </a:solidFill>
              </a:rPr>
              <a:t>novēro simptomus aptuveni 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lv-LV" sz="6000" b="1" dirty="0">
                <a:solidFill>
                  <a:schemeClr val="bg1"/>
                </a:solidFill>
                <a:latin typeface="IBM Plex Sans" panose="020B0503050203000203" pitchFamily="34" charset="0"/>
              </a:rPr>
              <a:t>1 mēnesi,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lv-LV" sz="3600" dirty="0">
                <a:solidFill>
                  <a:schemeClr val="bg1"/>
                </a:solidFill>
              </a:rPr>
              <a:t>līdz griežas pēc palīdzības, un 25%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lv-LV" sz="3600" dirty="0">
                <a:solidFill>
                  <a:schemeClr val="bg1"/>
                </a:solidFill>
              </a:rPr>
              <a:t>pacientu gaida ilgāk par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lv-LV" sz="6000" b="1" dirty="0">
                <a:solidFill>
                  <a:schemeClr val="bg1"/>
                </a:solidFill>
                <a:latin typeface="IBM Plex Sans" panose="020B0503050203000203" pitchFamily="34" charset="0"/>
              </a:rPr>
              <a:t>3 mēnešiem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EE6682-EBF1-4581-8447-5A7D439AD40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0AAFB5-B71F-4784-BD2E-FB8574AF5573}"/>
              </a:ext>
            </a:extLst>
          </p:cNvPr>
          <p:cNvSpPr txBox="1"/>
          <p:nvPr/>
        </p:nvSpPr>
        <p:spPr>
          <a:xfrm>
            <a:off x="8909506" y="5298992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UZLABOT </a:t>
            </a:r>
          </a:p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DIAGNOZI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B33C5E-D679-4C21-AD91-9F238886A372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v-LV">
                <a:solidFill>
                  <a:schemeClr val="bg1"/>
                </a:solidFill>
                <a:latin typeface="+mj-lt"/>
              </a:rPr>
              <a:t>UZLABOT </a:t>
            </a:r>
          </a:p>
          <a:p>
            <a:pPr algn="r">
              <a:lnSpc>
                <a:spcPts val="2175"/>
              </a:lnSpc>
            </a:pPr>
            <a:r>
              <a:rPr lang="lv-LV">
                <a:solidFill>
                  <a:schemeClr val="bg1"/>
                </a:solidFill>
                <a:latin typeface="+mj-lt"/>
              </a:rPr>
              <a:t>DZĪVES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F844B6-15AE-4662-A7C1-DE756E915B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876A06-01F2-45FF-994A-793DAEEC7978}"/>
              </a:ext>
            </a:extLst>
          </p:cNvPr>
          <p:cNvCxnSpPr>
            <a:cxnSpLocks/>
          </p:cNvCxnSpPr>
          <p:nvPr/>
        </p:nvCxnSpPr>
        <p:spPr>
          <a:xfrm>
            <a:off x="10099964" y="5416550"/>
            <a:ext cx="490508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18726E-C202-4B04-957D-C038BDD776BA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C9843-C8B2-4B08-884A-D38DB4DF1DA4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BF5CCD-5B29-4207-9CF0-F105EF9D068E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47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>
            <a:normAutofit/>
          </a:bodyPr>
          <a:lstStyle/>
          <a:p>
            <a:r>
              <a:rPr lang="lv-LV" sz="4400">
                <a:solidFill>
                  <a:schemeClr val="bg1">
                    <a:alpha val="50000"/>
                  </a:schemeClr>
                </a:solidFill>
              </a:rPr>
              <a:t>VAI ZINĀJĀT?...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lv-LV" sz="5400" dirty="0" err="1">
                <a:solidFill>
                  <a:schemeClr val="bg1"/>
                </a:solidFill>
              </a:rPr>
              <a:t>Mielomas</a:t>
            </a:r>
            <a:r>
              <a:rPr lang="lv-LV" sz="5400" dirty="0">
                <a:solidFill>
                  <a:schemeClr val="bg1"/>
                </a:solidFill>
              </a:rPr>
              <a:t> pacienti </a:t>
            </a:r>
          </a:p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lv-LV" sz="5400" dirty="0">
                <a:solidFill>
                  <a:schemeClr val="bg1"/>
                </a:solidFill>
              </a:rPr>
              <a:t>piedzīvo </a:t>
            </a:r>
            <a:r>
              <a:rPr lang="lv-LV" sz="5400" b="1" dirty="0">
                <a:solidFill>
                  <a:schemeClr val="bg1"/>
                </a:solidFill>
              </a:rPr>
              <a:t>garu</a:t>
            </a:r>
            <a:r>
              <a:rPr lang="lv-LV" sz="5400" dirty="0">
                <a:solidFill>
                  <a:schemeClr val="bg1"/>
                </a:solidFill>
              </a:rPr>
              <a:t> un </a:t>
            </a:r>
            <a:r>
              <a:rPr lang="lv-LV" sz="5400" b="1" dirty="0">
                <a:solidFill>
                  <a:schemeClr val="bg1"/>
                </a:solidFill>
                <a:latin typeface="IBM Plex Sans" panose="020B0503050203000203" pitchFamily="34" charset="0"/>
              </a:rPr>
              <a:t>neskaidrības pilnu</a:t>
            </a:r>
            <a:r>
              <a:rPr lang="lv-LV" sz="5400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lv-LV" sz="5400" dirty="0">
                <a:solidFill>
                  <a:schemeClr val="bg1"/>
                </a:solidFill>
              </a:rPr>
              <a:t>ceļu uz diagnozi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12480" y="5282212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UZLABOT </a:t>
            </a:r>
          </a:p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DIAGNOZI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v-LV" sz="1600">
                <a:solidFill>
                  <a:schemeClr val="bg1"/>
                </a:solidFill>
                <a:latin typeface="+mj-lt"/>
              </a:rPr>
              <a:t>UZLABOT </a:t>
            </a:r>
          </a:p>
          <a:p>
            <a:pPr algn="r">
              <a:lnSpc>
                <a:spcPts val="2175"/>
              </a:lnSpc>
            </a:pPr>
            <a:r>
              <a:rPr lang="lv-LV" sz="1600">
                <a:solidFill>
                  <a:schemeClr val="bg1"/>
                </a:solidFill>
                <a:latin typeface="+mj-lt"/>
              </a:rPr>
              <a:t>DZĪVES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>
            <a:cxnSpLocks/>
          </p:cNvCxnSpPr>
          <p:nvPr/>
        </p:nvCxnSpPr>
        <p:spPr>
          <a:xfrm>
            <a:off x="10131136" y="5416550"/>
            <a:ext cx="487391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>
            <a:normAutofit/>
          </a:bodyPr>
          <a:lstStyle/>
          <a:p>
            <a:r>
              <a:rPr lang="lv-LV" sz="4000">
                <a:solidFill>
                  <a:schemeClr val="bg1">
                    <a:alpha val="50000"/>
                  </a:schemeClr>
                </a:solidFill>
              </a:rPr>
              <a:t>VAI ZINĀJĀT?...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r>
              <a:rPr lang="lv-LV" sz="3600" dirty="0">
                <a:solidFill>
                  <a:schemeClr val="bg1"/>
                </a:solidFill>
              </a:rPr>
              <a:t>Apvienotajā Karalistē veiktā pētījumā atklāts, ka  </a:t>
            </a:r>
          </a:p>
          <a:p>
            <a:pPr marL="0" indent="0">
              <a:lnSpc>
                <a:spcPts val="54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lv-LV" sz="8800" dirty="0">
                <a:solidFill>
                  <a:schemeClr val="bg1"/>
                </a:solidFill>
                <a:latin typeface="IBM Plex Sans Condensed SemiBol" panose="020B0706050203000203" pitchFamily="34" charset="0"/>
              </a:rPr>
              <a:t>34%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lv-LV" sz="3600" dirty="0">
                <a:solidFill>
                  <a:schemeClr val="bg1"/>
                </a:solidFill>
              </a:rPr>
              <a:t>mielomas pacientu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lv-LV" sz="3600" dirty="0">
                <a:solidFill>
                  <a:schemeClr val="bg1"/>
                </a:solidFill>
              </a:rPr>
              <a:t>diagnoze uzstādīta ārkārtas apstākļos 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A97426-289F-4040-BC77-9F5EB5F29FBB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49946E-D735-46FD-A558-F344650AA23E}"/>
              </a:ext>
            </a:extLst>
          </p:cNvPr>
          <p:cNvSpPr txBox="1"/>
          <p:nvPr/>
        </p:nvSpPr>
        <p:spPr>
          <a:xfrm>
            <a:off x="8909506" y="5283327"/>
            <a:ext cx="1757954" cy="638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UZLABOT </a:t>
            </a:r>
          </a:p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DIAGNOZI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544A06-B1C9-43AE-A7EB-719F10795E27}"/>
              </a:ext>
            </a:extLst>
          </p:cNvPr>
          <p:cNvSpPr txBox="1"/>
          <p:nvPr/>
        </p:nvSpPr>
        <p:spPr>
          <a:xfrm>
            <a:off x="13352506" y="7771029"/>
            <a:ext cx="1757954" cy="631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v-LV" sz="1400">
                <a:solidFill>
                  <a:schemeClr val="bg1"/>
                </a:solidFill>
                <a:latin typeface="+mj-lt"/>
              </a:rPr>
              <a:t>UZLABOT </a:t>
            </a:r>
          </a:p>
          <a:p>
            <a:pPr algn="r">
              <a:lnSpc>
                <a:spcPts val="2175"/>
              </a:lnSpc>
            </a:pPr>
            <a:r>
              <a:rPr lang="lv-LV" sz="1400">
                <a:solidFill>
                  <a:schemeClr val="bg1"/>
                </a:solidFill>
                <a:latin typeface="+mj-lt"/>
              </a:rPr>
              <a:t>DZĪVES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F7BBD8-C287-4F4E-9DA0-42F3B4CD31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0A4B28-612D-42B5-8BFA-8AD303F95629}"/>
              </a:ext>
            </a:extLst>
          </p:cNvPr>
          <p:cNvCxnSpPr>
            <a:cxnSpLocks/>
          </p:cNvCxnSpPr>
          <p:nvPr/>
        </p:nvCxnSpPr>
        <p:spPr>
          <a:xfrm>
            <a:off x="10027227" y="5416550"/>
            <a:ext cx="497782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D0F5D7-BB1D-460B-BA68-A1D9C4554DFB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3036B1-22EF-4EB7-81AB-E514C4BC773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3FDFE1-5AB0-497E-A5EB-B281F61B960A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6314BC-286F-43EE-97F5-56AFBF206029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>
            <a:normAutofit/>
          </a:bodyPr>
          <a:lstStyle/>
          <a:p>
            <a:r>
              <a:rPr lang="lv-LV" sz="4400">
                <a:solidFill>
                  <a:schemeClr val="bg1">
                    <a:alpha val="50000"/>
                  </a:schemeClr>
                </a:solidFill>
              </a:rPr>
              <a:t>VAI ZINĀJĀT?...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04196"/>
            <a:ext cx="7724131" cy="5939653"/>
          </a:xfrm>
        </p:spPr>
        <p:txBody>
          <a:bodyPr>
            <a:noAutofit/>
          </a:bodyPr>
          <a:lstStyle/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lv-LV" sz="4400">
                <a:solidFill>
                  <a:schemeClr val="bg1"/>
                </a:solidFill>
              </a:rPr>
              <a:t>Novēlota </a:t>
            </a:r>
            <a:r>
              <a:rPr lang="lv-LV" sz="4400" dirty="0">
                <a:solidFill>
                  <a:schemeClr val="bg1"/>
                </a:solidFill>
              </a:rPr>
              <a:t>diagnozes noteikšana var </a:t>
            </a:r>
            <a:r>
              <a:rPr lang="lv-LV" sz="4400" b="1" dirty="0">
                <a:solidFill>
                  <a:schemeClr val="bg1"/>
                </a:solidFill>
                <a:latin typeface="IBM Plex Sans" panose="020B0503050203000203" pitchFamily="34" charset="0"/>
              </a:rPr>
              <a:t>negatīvi ietekmēt </a:t>
            </a:r>
          </a:p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lv-LV" sz="4400" dirty="0">
                <a:solidFill>
                  <a:schemeClr val="bg1"/>
                </a:solidFill>
              </a:rPr>
              <a:t>dzīves kvalitāti</a:t>
            </a:r>
            <a:br>
              <a:rPr lang="lv-LV" sz="4400" dirty="0">
                <a:solidFill>
                  <a:schemeClr val="bg1"/>
                </a:solidFill>
              </a:rPr>
            </a:br>
            <a:r>
              <a:rPr lang="lv-LV" sz="4400" dirty="0">
                <a:solidFill>
                  <a:schemeClr val="bg1"/>
                </a:solidFill>
              </a:rPr>
              <a:t>un </a:t>
            </a:r>
            <a:r>
              <a:rPr lang="lv-LV" sz="4400" dirty="0" err="1">
                <a:solidFill>
                  <a:schemeClr val="bg1"/>
                </a:solidFill>
              </a:rPr>
              <a:t>mielomas</a:t>
            </a:r>
            <a:r>
              <a:rPr lang="lv-LV" sz="4400" dirty="0">
                <a:solidFill>
                  <a:schemeClr val="bg1"/>
                </a:solidFill>
              </a:rPr>
              <a:t> pacientu pilnīgu izveseļošanos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8914444" y="5273410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UZLABOT </a:t>
            </a:r>
          </a:p>
          <a:p>
            <a:pPr>
              <a:lnSpc>
                <a:spcPts val="2175"/>
              </a:lnSpc>
            </a:pPr>
            <a:r>
              <a:rPr lang="lv-LV" sz="1600" dirty="0">
                <a:solidFill>
                  <a:schemeClr val="bg1"/>
                </a:solidFill>
              </a:rPr>
              <a:t>DIAGNOZI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lv-LV" sz="1600">
                <a:solidFill>
                  <a:schemeClr val="bg1"/>
                </a:solidFill>
                <a:latin typeface="+mj-lt"/>
              </a:rPr>
              <a:t>UZLABOT </a:t>
            </a:r>
          </a:p>
          <a:p>
            <a:pPr algn="r">
              <a:lnSpc>
                <a:spcPts val="2175"/>
              </a:lnSpc>
            </a:pPr>
            <a:r>
              <a:rPr lang="lv-LV" sz="1600">
                <a:solidFill>
                  <a:schemeClr val="bg1"/>
                </a:solidFill>
                <a:latin typeface="+mj-lt"/>
              </a:rPr>
              <a:t>DZĪVES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CB9E77F-9003-4388-98DC-2445BE373B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A5B8BC-E8F1-4DD8-999F-AA750E5441AF}"/>
              </a:ext>
            </a:extLst>
          </p:cNvPr>
          <p:cNvCxnSpPr>
            <a:cxnSpLocks/>
          </p:cNvCxnSpPr>
          <p:nvPr/>
        </p:nvCxnSpPr>
        <p:spPr>
          <a:xfrm>
            <a:off x="10068791" y="5416550"/>
            <a:ext cx="493625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9454D49-E25E-4E5D-8829-988A8F1C2571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59713E-493C-4920-9405-06AF8F1F0541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0D8ED3-C136-4665-89B7-BAE4CF672A23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</TotalTime>
  <Words>176</Words>
  <Application>Microsoft Office PowerPoint</Application>
  <PresentationFormat>Custom</PresentationFormat>
  <Paragraphs>64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IBM Plex Sans Condensed SemiBol</vt:lpstr>
      <vt:lpstr>IBM Plex Sans</vt:lpstr>
      <vt:lpstr>IBM Plex Sans Light</vt:lpstr>
      <vt:lpstr>Office Theme</vt:lpstr>
      <vt:lpstr>VAI ZINĀJĀT?...</vt:lpstr>
      <vt:lpstr>VAI ZINĀJĀT?...</vt:lpstr>
      <vt:lpstr>VAI ZINĀJĀT?...</vt:lpstr>
      <vt:lpstr>VAI ZINĀJĀT?...</vt:lpstr>
      <vt:lpstr>VAI ZINĀJĀT?...</vt:lpstr>
      <vt:lpstr>VAI ZINĀJĀT?...</vt:lpstr>
      <vt:lpstr>VAI ZINĀJĀT?...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/>
  <cp:lastModifiedBy>Linda Christopher</cp:lastModifiedBy>
  <cp:revision>16</cp:revision>
  <dcterms:created xsi:type="dcterms:W3CDTF">2021-09-23T09:01:50Z</dcterms:created>
  <dcterms:modified xsi:type="dcterms:W3CDTF">2021-10-05T14:22:01Z</dcterms:modified>
</cp:coreProperties>
</file>