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 Condensed SemiBol" panose="020B0604020202020204" charset="0"/>
      <p:bold r:id="rId9"/>
    </p:embeddedFont>
    <p:embeddedFont>
      <p:font typeface="IBM Plex Sans Light" panose="020B0403050203000203" pitchFamily="34" charset="0"/>
      <p:regular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2750" y="2051265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fi-FI" sz="4000" spc="-20" dirty="0">
                <a:solidFill>
                  <a:schemeClr val="bg1"/>
                </a:solidFill>
              </a:rPr>
              <a:t>Myelooman oireet ovat</a:t>
            </a:r>
          </a:p>
          <a:p>
            <a:pPr marL="0" indent="0">
              <a:lnSpc>
                <a:spcPts val="8000"/>
              </a:lnSpc>
              <a:buNone/>
            </a:pPr>
            <a:r>
              <a:rPr lang="fi-FI" sz="4000" b="1" spc="-20" dirty="0">
                <a:solidFill>
                  <a:schemeClr val="bg1"/>
                </a:solidFill>
              </a:rPr>
              <a:t>ei-spesifisiä</a:t>
            </a:r>
          </a:p>
          <a:p>
            <a:pPr marL="0" indent="0">
              <a:lnSpc>
                <a:spcPts val="8000"/>
              </a:lnSpc>
              <a:buNone/>
            </a:pPr>
            <a:r>
              <a:rPr lang="fi-FI" sz="4000" spc="-20" dirty="0">
                <a:solidFill>
                  <a:schemeClr val="bg1"/>
                </a:solidFill>
              </a:rPr>
              <a:t>(esim. selkäkipua ja väsymystä), mikä </a:t>
            </a:r>
            <a:r>
              <a:rPr lang="fi-FI" sz="4000" b="1" spc="-20" dirty="0">
                <a:solidFill>
                  <a:schemeClr val="bg1"/>
                </a:solidFill>
              </a:rPr>
              <a:t>vaikeuttaa sen tunnistamista</a:t>
            </a:r>
            <a:r>
              <a:rPr lang="fi-FI" sz="4000" spc="-20" dirty="0">
                <a:solidFill>
                  <a:schemeClr val="bg1"/>
                </a:solidFill>
              </a:rPr>
              <a:t> perusterveydenhuollossa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5" y="5355005"/>
            <a:ext cx="2087271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4675" y="6243159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311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1908372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fi-FI" sz="6400" spc="-20" dirty="0">
                <a:solidFill>
                  <a:schemeClr val="bg1"/>
                </a:solidFill>
              </a:rPr>
              <a:t>Myeloomapotilaat käyvät todennäköisesti </a:t>
            </a:r>
            <a:r>
              <a:rPr lang="fi-FI" sz="7200" b="1" spc="-20" dirty="0">
                <a:solidFill>
                  <a:schemeClr val="bg1"/>
                </a:solidFill>
              </a:rPr>
              <a:t>vähintään 3  kertaa </a:t>
            </a:r>
            <a:r>
              <a:rPr lang="fi-FI" sz="6400" spc="-20" dirty="0">
                <a:solidFill>
                  <a:schemeClr val="bg1"/>
                </a:solidFill>
              </a:rPr>
              <a:t>perusterveyden-</a:t>
            </a:r>
          </a:p>
          <a:p>
            <a:pPr marL="0" indent="0">
              <a:lnSpc>
                <a:spcPts val="7100"/>
              </a:lnSpc>
              <a:buNone/>
            </a:pPr>
            <a:r>
              <a:rPr lang="fi-FI" sz="6400" spc="-20" dirty="0">
                <a:solidFill>
                  <a:schemeClr val="bg1"/>
                </a:solidFill>
              </a:rPr>
              <a:t>huollossa ennen kuin saavat lähetteen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5" y="5355005"/>
            <a:ext cx="224629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519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fi-FI" sz="5000" spc="-20" dirty="0">
                <a:solidFill>
                  <a:schemeClr val="bg1"/>
                </a:solidFill>
              </a:rPr>
              <a:t>Diagnoosiin kuluu keskimäärin </a:t>
            </a:r>
            <a:r>
              <a:rPr lang="fi-FI" sz="6600" b="1" spc="-20" dirty="0">
                <a:solidFill>
                  <a:schemeClr val="bg1"/>
                </a:solidFill>
              </a:rPr>
              <a:t>108,6 päivää</a:t>
            </a:r>
            <a:r>
              <a:rPr lang="fi-FI" sz="5000" spc="-20" dirty="0">
                <a:solidFill>
                  <a:schemeClr val="bg1"/>
                </a:solidFill>
              </a:rPr>
              <a:t>, ja 25% potilaista odottaa </a:t>
            </a:r>
            <a:r>
              <a:rPr lang="fi-FI" sz="5000" b="1" spc="-20" dirty="0">
                <a:solidFill>
                  <a:schemeClr val="bg1"/>
                </a:solidFill>
              </a:rPr>
              <a:t>yli </a:t>
            </a:r>
            <a:r>
              <a:rPr lang="fi-FI" sz="6600" b="1" spc="-20" dirty="0">
                <a:solidFill>
                  <a:schemeClr val="bg1"/>
                </a:solidFill>
              </a:rPr>
              <a:t>8 kuukautta</a:t>
            </a:r>
            <a:endParaRPr lang="fi-FI" sz="5000" b="1" spc="-20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5" y="5355005"/>
            <a:ext cx="200774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311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6225402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fi-FI" sz="5000" spc="-20" dirty="0">
                <a:solidFill>
                  <a:schemeClr val="bg1"/>
                </a:solidFill>
              </a:rPr>
              <a:t>Keskimäärin potilaat kokevat oireita noin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fi-FI" sz="6600" b="1" spc="-20" dirty="0">
                <a:solidFill>
                  <a:schemeClr val="bg1"/>
                </a:solidFill>
              </a:rPr>
              <a:t>1 kuukauden ajan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fi-FI" sz="5000" spc="-20" dirty="0">
                <a:solidFill>
                  <a:schemeClr val="bg1"/>
                </a:solidFill>
              </a:rPr>
              <a:t>ennen kuin hakevat apua ja 25%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fi-FI" sz="5000" spc="-20" dirty="0">
                <a:solidFill>
                  <a:schemeClr val="bg1"/>
                </a:solidFill>
              </a:rPr>
              <a:t>potilaista odottaa yli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fi-FI" sz="6600" b="1" spc="-20" dirty="0">
                <a:solidFill>
                  <a:schemeClr val="bg1"/>
                </a:solidFill>
              </a:rPr>
              <a:t>3 kuukautta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5" y="5355005"/>
            <a:ext cx="220653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519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00376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fi-FI" sz="5400" spc="-20" dirty="0">
                <a:solidFill>
                  <a:schemeClr val="bg1"/>
                </a:solidFill>
              </a:rPr>
              <a:t>Potilaat kokevat </a:t>
            </a:r>
            <a:r>
              <a:rPr lang="fi-FI" sz="7200" b="1" spc="-20" dirty="0">
                <a:solidFill>
                  <a:schemeClr val="bg1"/>
                </a:solidFill>
              </a:rPr>
              <a:t>pitkiä</a:t>
            </a:r>
            <a:r>
              <a:rPr lang="fi-FI" sz="7200" spc="-20" dirty="0">
                <a:solidFill>
                  <a:schemeClr val="bg1"/>
                </a:solidFill>
              </a:rPr>
              <a:t> ja </a:t>
            </a:r>
            <a:r>
              <a:rPr lang="fi-FI" sz="7200" b="1" spc="-20" dirty="0">
                <a:solidFill>
                  <a:schemeClr val="bg1"/>
                </a:solidFill>
              </a:rPr>
              <a:t>sekavia</a:t>
            </a:r>
            <a:r>
              <a:rPr lang="fi-FI" sz="7200" spc="-20" dirty="0">
                <a:solidFill>
                  <a:schemeClr val="bg1"/>
                </a:solidFill>
              </a:rPr>
              <a:t> </a:t>
            </a:r>
            <a:r>
              <a:rPr lang="fi-FI" sz="5400" spc="-20" dirty="0">
                <a:solidFill>
                  <a:schemeClr val="bg1"/>
                </a:solidFill>
              </a:rPr>
              <a:t>polkuja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fi-FI" sz="5400" spc="-20" dirty="0">
                <a:solidFill>
                  <a:schemeClr val="bg1"/>
                </a:solidFill>
              </a:rPr>
              <a:t>diagnoosiin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5" y="5355005"/>
            <a:ext cx="212702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039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fi-FI" sz="5400" spc="-20" dirty="0">
                <a:solidFill>
                  <a:schemeClr val="bg1"/>
                </a:solidFill>
              </a:rPr>
              <a:t>Isossa-Britanniassa tehdyssä tutkimuksessa todettiin, että </a:t>
            </a:r>
            <a:r>
              <a:rPr lang="fi-FI" sz="8000" b="1" spc="-20" dirty="0">
                <a:solidFill>
                  <a:schemeClr val="bg1"/>
                </a:solidFill>
              </a:rPr>
              <a:t>34%</a:t>
            </a:r>
            <a:r>
              <a:rPr lang="fi-FI" sz="5400" spc="-20" dirty="0">
                <a:solidFill>
                  <a:schemeClr val="bg1"/>
                </a:solidFill>
              </a:rPr>
              <a:t> potilaista diagnosoitiin hätäkäytäntöjen kautta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5" y="5355005"/>
            <a:ext cx="212702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039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TIESITKÖ ETTÄ…?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6568304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fi-FI" sz="5800" spc="-20" dirty="0">
                <a:solidFill>
                  <a:schemeClr val="bg1"/>
                </a:solidFill>
              </a:rPr>
              <a:t>Viivästynyt diagnoosi voi </a:t>
            </a:r>
            <a:r>
              <a:rPr lang="fi-FI" sz="6600" b="1" spc="-20" dirty="0">
                <a:solidFill>
                  <a:schemeClr val="bg1"/>
                </a:solidFill>
              </a:rPr>
              <a:t>vaikuttaa negatiivisesti</a:t>
            </a:r>
            <a:endParaRPr lang="fi-FI" sz="5800" b="1" spc="-20" dirty="0">
              <a:solidFill>
                <a:schemeClr val="bg1"/>
              </a:solidFill>
            </a:endParaRP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fi-FI" sz="5800" spc="-20" dirty="0">
                <a:solidFill>
                  <a:schemeClr val="bg1"/>
                </a:solidFill>
              </a:rPr>
              <a:t>myeloomapotilaiden elämänlaatuun sekä taudista selviytymiseen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5" y="5355005"/>
            <a:ext cx="2166781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PARANNA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DIAGNOOSIA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PARANNA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ELÄMÄÄ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415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</TotalTime>
  <Words>140</Words>
  <Application>Microsoft Office PowerPoint</Application>
  <PresentationFormat>Custom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IBM Plex Sans Condensed SemiBol</vt:lpstr>
      <vt:lpstr>Arial</vt:lpstr>
      <vt:lpstr>IBM Plex Sans Light</vt:lpstr>
      <vt:lpstr>Office Theme</vt:lpstr>
      <vt:lpstr>TIESITKÖ ETTÄ…?</vt:lpstr>
      <vt:lpstr>TIESITKÖ ETTÄ…?</vt:lpstr>
      <vt:lpstr>TIESITKÖ ETTÄ…?</vt:lpstr>
      <vt:lpstr>TIESITKÖ ETTÄ…?</vt:lpstr>
      <vt:lpstr>TIESITKÖ ETTÄ…?</vt:lpstr>
      <vt:lpstr>TIESITKÖ ETTÄ…?</vt:lpstr>
      <vt:lpstr>TIESITKÖ ETTÄ…?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22</cp:revision>
  <dcterms:created xsi:type="dcterms:W3CDTF">2021-09-23T09:01:50Z</dcterms:created>
  <dcterms:modified xsi:type="dcterms:W3CDTF">2021-10-05T12:55:50Z</dcterms:modified>
</cp:coreProperties>
</file>