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Condensed SemiBol" panose="020B0604020202020204" charset="0"/>
      <p:bold r:id="rId13"/>
    </p:embeddedFont>
    <p:embeddedFont>
      <p:font typeface="IBM Plex Sans Light" panose="020B0403050203000203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lt-LT" dirty="0">
                <a:solidFill>
                  <a:schemeClr val="bg1">
                    <a:alpha val="50000"/>
                  </a:schemeClr>
                </a:solidFill>
              </a:rPr>
              <a:t>AR ŽINOTE?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942035" cy="5439173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buNone/>
            </a:pPr>
            <a:r>
              <a:rPr lang="lt-LT" sz="5400" spc="-20" dirty="0">
                <a:solidFill>
                  <a:schemeClr val="bg1"/>
                </a:solidFill>
              </a:rPr>
              <a:t>Mielomos simptomai yra </a:t>
            </a:r>
          </a:p>
          <a:p>
            <a:pPr marL="0" indent="0">
              <a:lnSpc>
                <a:spcPts val="10000"/>
              </a:lnSpc>
              <a:spcBef>
                <a:spcPts val="0"/>
              </a:spcBef>
              <a:buNone/>
            </a:pPr>
            <a:r>
              <a:rPr lang="lt-LT" sz="10000" spc="-20" dirty="0">
                <a:solidFill>
                  <a:schemeClr val="bg1"/>
                </a:solidFill>
                <a:latin typeface="+mj-lt"/>
              </a:rPr>
              <a:t>nespecifiniai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lt-LT" sz="4200" spc="-20" dirty="0">
                <a:solidFill>
                  <a:schemeClr val="bg1"/>
                </a:solidFill>
              </a:rPr>
              <a:t>(pvz., nugaros skausmas, nuovargis),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lt-LT" sz="4200" spc="-20" dirty="0">
                <a:solidFill>
                  <a:schemeClr val="bg1"/>
                </a:solidFill>
              </a:rPr>
              <a:t>todėl </a:t>
            </a:r>
            <a:r>
              <a:rPr lang="lt-LT" sz="4200" spc="-20" dirty="0">
                <a:solidFill>
                  <a:schemeClr val="bg1"/>
                </a:solidFill>
                <a:latin typeface="+mj-lt"/>
              </a:rPr>
              <a:t>juos sunku atpažinti</a:t>
            </a:r>
            <a:r>
              <a:rPr lang="lt-LT" dirty="0"/>
              <a:t>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lt-LT" sz="4200" spc="-20" dirty="0">
                <a:solidFill>
                  <a:schemeClr val="bg1"/>
                </a:solidFill>
              </a:rPr>
              <a:t>atliekant pirminę apžiūrą</a:t>
            </a: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TOBULINTI </a:t>
            </a:r>
          </a:p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DIAGNOZĘ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352506" y="7461334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GERINTI </a:t>
            </a:r>
          </a:p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GYVENIMO KOKYBĘ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>
            <a:cxnSpLocks/>
          </p:cNvCxnSpPr>
          <p:nvPr/>
        </p:nvCxnSpPr>
        <p:spPr>
          <a:xfrm>
            <a:off x="10537902" y="5416550"/>
            <a:ext cx="44671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6642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1"/>
            <a:ext cx="0" cy="204478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lt-LT" dirty="0">
                <a:solidFill>
                  <a:schemeClr val="bg1">
                    <a:alpha val="50000"/>
                  </a:schemeClr>
                </a:solidFill>
              </a:rPr>
              <a:t>AR ŽINOTE?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7"/>
            <a:ext cx="7898631" cy="4721848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buNone/>
            </a:pPr>
            <a:r>
              <a:rPr lang="lt-LT" sz="4800" spc="-20" dirty="0">
                <a:solidFill>
                  <a:schemeClr val="bg1"/>
                </a:solidFill>
              </a:rPr>
              <a:t>Mieloma sergantys pacientai</a:t>
            </a:r>
            <a:br>
              <a:rPr sz="4800" dirty="0"/>
            </a:br>
            <a:r>
              <a:rPr lang="lt-LT" sz="4800" spc="-20" dirty="0">
                <a:solidFill>
                  <a:schemeClr val="bg1"/>
                </a:solidFill>
              </a:rPr>
              <a:t>dažniausiai yra apžiūrimi</a:t>
            </a:r>
          </a:p>
          <a:p>
            <a:pPr marL="1368000" indent="0">
              <a:lnSpc>
                <a:spcPts val="7100"/>
              </a:lnSpc>
              <a:buNone/>
            </a:pPr>
            <a:r>
              <a:rPr lang="lt-LT" sz="5400" spc="-20" dirty="0">
                <a:solidFill>
                  <a:schemeClr val="bg1"/>
                </a:solidFill>
                <a:latin typeface="+mj-lt"/>
              </a:rPr>
              <a:t>ar daugiau kartų </a:t>
            </a:r>
          </a:p>
          <a:p>
            <a:pPr marL="1368000" indent="0">
              <a:lnSpc>
                <a:spcPts val="7100"/>
              </a:lnSpc>
              <a:buNone/>
            </a:pPr>
            <a:endParaRPr lang="lt-LT" sz="5400" spc="-20" dirty="0">
              <a:solidFill>
                <a:schemeClr val="bg1"/>
              </a:solidFill>
              <a:latin typeface="+mj-lt"/>
            </a:endParaRPr>
          </a:p>
          <a:p>
            <a:pPr marL="0" indent="0">
              <a:lnSpc>
                <a:spcPts val="7100"/>
              </a:lnSpc>
              <a:buNone/>
            </a:pPr>
            <a:r>
              <a:rPr lang="lt-LT" sz="4800" spc="-300" dirty="0">
                <a:solidFill>
                  <a:schemeClr val="bg1"/>
                </a:solidFill>
              </a:rPr>
              <a:t>pirminės apžiūros metu, kol yra</a:t>
            </a:r>
            <a:r>
              <a:rPr lang="en-US" sz="4800" spc="-300" dirty="0">
                <a:solidFill>
                  <a:schemeClr val="bg1"/>
                </a:solidFill>
              </a:rPr>
              <a:t>
</a:t>
            </a:r>
            <a:r>
              <a:rPr lang="lt-LT" sz="4800" spc="-300" dirty="0">
                <a:solidFill>
                  <a:schemeClr val="bg1"/>
                </a:solidFill>
              </a:rPr>
              <a:t> nukreipiami pas specialistus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D6930D-ADA8-4FF5-8A90-D4AE5848F0EB}"/>
              </a:ext>
            </a:extLst>
          </p:cNvPr>
          <p:cNvSpPr txBox="1"/>
          <p:nvPr/>
        </p:nvSpPr>
        <p:spPr>
          <a:xfrm>
            <a:off x="619405" y="3695256"/>
            <a:ext cx="1289963" cy="2316595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lt-LT" sz="172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2802E-DCDB-4A20-A559-049CFC32348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TOBULINTI </a:t>
            </a:r>
          </a:p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DIAGNOZĘ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7292AE-AB19-4EC6-9D8C-B2E06721AF49}"/>
              </a:ext>
            </a:extLst>
          </p:cNvPr>
          <p:cNvSpPr txBox="1"/>
          <p:nvPr/>
        </p:nvSpPr>
        <p:spPr>
          <a:xfrm>
            <a:off x="13352506" y="7514511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GERINTI </a:t>
            </a:r>
          </a:p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GYVENIMO KOKYBĘ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>
            <a:cxnSpLocks/>
          </p:cNvCxnSpPr>
          <p:nvPr/>
        </p:nvCxnSpPr>
        <p:spPr>
          <a:xfrm>
            <a:off x="10560205" y="5416550"/>
            <a:ext cx="444484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3297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1"/>
            <a:ext cx="0" cy="207388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lt-LT" dirty="0">
                <a:solidFill>
                  <a:schemeClr val="bg1">
                    <a:alpha val="50000"/>
                  </a:schemeClr>
                </a:solidFill>
              </a:rPr>
              <a:t>AR ŽINOTE?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lt-LT" sz="5000" spc="-20" dirty="0">
                <a:solidFill>
                  <a:schemeClr val="bg1"/>
                </a:solidFill>
              </a:rPr>
              <a:t>Mieloma diagnozuojama vidutiniškai per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lt-LT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108,6 dienas,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lt-LT" sz="5000" spc="-20" dirty="0">
                <a:solidFill>
                  <a:schemeClr val="bg1"/>
                </a:solidFill>
              </a:rPr>
              <a:t>o 25 % pacientų delsia ilgiau nei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lt-LT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8 mėnesius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E1D053-43C9-4C8E-ABCB-A103FF8A8C71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TOBULINTI </a:t>
            </a:r>
          </a:p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DIAGNOZĘ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85FAE-A78E-420C-80C3-F7F3D15A1BA0}"/>
              </a:ext>
            </a:extLst>
          </p:cNvPr>
          <p:cNvSpPr txBox="1"/>
          <p:nvPr/>
        </p:nvSpPr>
        <p:spPr>
          <a:xfrm>
            <a:off x="13344540" y="7515426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GERINTI </a:t>
            </a:r>
          </a:p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GYVENIMO KOKYBĘ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>
            <a:cxnSpLocks/>
          </p:cNvCxnSpPr>
          <p:nvPr/>
        </p:nvCxnSpPr>
        <p:spPr>
          <a:xfrm>
            <a:off x="10537902" y="5416550"/>
            <a:ext cx="44671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4412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1"/>
            <a:ext cx="0" cy="207388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lt-LT" dirty="0">
                <a:solidFill>
                  <a:schemeClr val="bg1">
                    <a:alpha val="50000"/>
                  </a:schemeClr>
                </a:solidFill>
              </a:rPr>
              <a:t>AR ŽINOTE?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lt-LT" sz="5000" spc="-20" dirty="0">
                <a:solidFill>
                  <a:schemeClr val="bg1"/>
                </a:solidFill>
              </a:rPr>
              <a:t>Mieloma sergantiems pacientams simptomai pasireiškia vidutiniškai apie 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lt-LT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1 mėnesį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lt-LT" sz="4200" spc="-20" dirty="0">
                <a:solidFill>
                  <a:schemeClr val="bg1"/>
                </a:solidFill>
              </a:rPr>
              <a:t>prieš jiems kreipiantis pagalbos, o 25 </a:t>
            </a:r>
            <a:r>
              <a:rPr lang="lt-LT" sz="4400" spc="-20" dirty="0">
                <a:solidFill>
                  <a:schemeClr val="bg1"/>
                </a:solidFill>
              </a:rPr>
              <a:t>%</a:t>
            </a:r>
            <a:r>
              <a:rPr lang="lt-LT" sz="4200" spc="-20" dirty="0">
                <a:solidFill>
                  <a:schemeClr val="bg1"/>
                </a:solidFill>
              </a:rPr>
              <a:t> pacientų delsia daugiau nei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lt-LT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3 mėnesius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0AAFB5-B71F-4784-BD2E-FB8574AF5573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TOBULINTI </a:t>
            </a:r>
          </a:p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DIAGNOZĘ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B33C5E-D679-4C21-AD91-9F238886A372}"/>
              </a:ext>
            </a:extLst>
          </p:cNvPr>
          <p:cNvSpPr txBox="1"/>
          <p:nvPr/>
        </p:nvSpPr>
        <p:spPr>
          <a:xfrm>
            <a:off x="13370423" y="7510152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GERINTI </a:t>
            </a:r>
          </a:p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GYVENIMO KOKYBĘ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>
            <a:cxnSpLocks/>
          </p:cNvCxnSpPr>
          <p:nvPr/>
        </p:nvCxnSpPr>
        <p:spPr>
          <a:xfrm>
            <a:off x="10537902" y="5416550"/>
            <a:ext cx="44671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92217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1"/>
            <a:ext cx="0" cy="198785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lt-LT" dirty="0">
                <a:solidFill>
                  <a:schemeClr val="bg1">
                    <a:alpha val="50000"/>
                  </a:schemeClr>
                </a:solidFill>
              </a:rPr>
              <a:t>AR ŽINOTE?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lt-LT" sz="6800" spc="-20" dirty="0">
                <a:solidFill>
                  <a:schemeClr val="bg1"/>
                </a:solidFill>
              </a:rPr>
              <a:t>Mieloma sergantys pacientai turi nueiti </a:t>
            </a:r>
            <a:r>
              <a:rPr lang="lt-LT" sz="68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ilgą </a:t>
            </a:r>
            <a:r>
              <a:rPr lang="lt-LT" dirty="0"/>
              <a:t> </a:t>
            </a:r>
            <a:r>
              <a:rPr lang="lt-LT" sz="6800" spc="-20" dirty="0">
                <a:solidFill>
                  <a:schemeClr val="bg1"/>
                </a:solidFill>
              </a:rPr>
              <a:t>ir </a:t>
            </a:r>
            <a:r>
              <a:rPr lang="lt-LT" sz="68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sudėtingą</a:t>
            </a:r>
            <a:r>
              <a:rPr lang="lt-LT" dirty="0"/>
              <a:t> 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lt-LT" sz="6800" spc="-20" dirty="0">
                <a:solidFill>
                  <a:schemeClr val="bg1"/>
                </a:solidFill>
              </a:rPr>
              <a:t>kelią iki ligos diagnozavimo</a:t>
            </a:r>
            <a:endParaRPr lang="lt-LT" sz="68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TOBULINTI </a:t>
            </a:r>
          </a:p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DIAGNOZĘ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49285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GERINTI </a:t>
            </a:r>
          </a:p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GYVENIMO KOKYBĘ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>
            <a:cxnSpLocks/>
          </p:cNvCxnSpPr>
          <p:nvPr/>
        </p:nvCxnSpPr>
        <p:spPr>
          <a:xfrm>
            <a:off x="10537902" y="5416550"/>
            <a:ext cx="44671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8872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1"/>
            <a:ext cx="0" cy="198785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-370564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lt-LT" dirty="0">
                <a:solidFill>
                  <a:schemeClr val="bg1">
                    <a:alpha val="50000"/>
                  </a:schemeClr>
                </a:solidFill>
              </a:rPr>
              <a:t>AR ŽINOTE?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2622" y="1566663"/>
            <a:ext cx="8817798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lt-LT" sz="5400" spc="-20" dirty="0">
                <a:solidFill>
                  <a:schemeClr val="bg1"/>
                </a:solidFill>
              </a:rPr>
              <a:t>Jungtinėje Karalystėje atliktas tyrimas parodė, kad </a:t>
            </a:r>
          </a:p>
          <a:p>
            <a:pPr marL="0" indent="0">
              <a:lnSpc>
                <a:spcPts val="54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lt-LT" sz="14500" spc="-2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34 %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lt-LT" sz="5400" spc="-20" dirty="0">
                <a:solidFill>
                  <a:schemeClr val="bg1"/>
                </a:solidFill>
              </a:rPr>
              <a:t>mieloma sergančių pacientų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lt-LT" sz="5400" spc="-20" dirty="0">
                <a:solidFill>
                  <a:schemeClr val="bg1"/>
                </a:solidFill>
              </a:rPr>
              <a:t>Iiga buvo diagnozuota teikiant skubiąją pagalbą</a:t>
            </a:r>
            <a:endParaRPr lang="lt-LT" sz="54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49946E-D735-46FD-A558-F344650AA23E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TOBULINTI </a:t>
            </a:r>
          </a:p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DIAGNOZĘ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44A06-B1C9-43AE-A7EB-719F10795E27}"/>
              </a:ext>
            </a:extLst>
          </p:cNvPr>
          <p:cNvSpPr txBox="1"/>
          <p:nvPr/>
        </p:nvSpPr>
        <p:spPr>
          <a:xfrm>
            <a:off x="13331037" y="7484653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GERINTI </a:t>
            </a:r>
          </a:p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GYVENIMO KOKYBĘ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>
            <a:cxnSpLocks/>
          </p:cNvCxnSpPr>
          <p:nvPr/>
        </p:nvCxnSpPr>
        <p:spPr>
          <a:xfrm>
            <a:off x="10537902" y="5416550"/>
            <a:ext cx="44671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92217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1"/>
            <a:ext cx="0" cy="198785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6314BC-286F-43EE-97F5-56AFBF206029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lt-LT" dirty="0">
                <a:solidFill>
                  <a:schemeClr val="bg1">
                    <a:alpha val="50000"/>
                  </a:schemeClr>
                </a:solidFill>
              </a:rPr>
              <a:t>AR ŽINOTE?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04196"/>
            <a:ext cx="7724131" cy="5939653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lt-LT" sz="5800" spc="-20" dirty="0">
                <a:solidFill>
                  <a:schemeClr val="bg1"/>
                </a:solidFill>
              </a:rPr>
              <a:t>Pavėluota diagnozė gali turėti </a:t>
            </a:r>
            <a:r>
              <a:rPr lang="lt-LT" sz="58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neigiamos įtakos </a:t>
            </a:r>
            <a:r>
              <a:rPr lang="lt-LT" sz="5800" spc="-20" dirty="0">
                <a:solidFill>
                  <a:schemeClr val="bg1"/>
                </a:solidFill>
              </a:rPr>
              <a:t>pacientų, sergančių mieloma, gyvenimo kokybei ir išgyvenamumui iki ligos progresavimo</a:t>
            </a:r>
            <a:endParaRPr lang="lt-LT" sz="58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TOBULINTI </a:t>
            </a:r>
          </a:p>
          <a:p>
            <a:pPr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</a:rPr>
              <a:t>DIAGNOZĘ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13352506" y="7461334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GERINTI </a:t>
            </a:r>
          </a:p>
          <a:p>
            <a:pPr algn="r">
              <a:lnSpc>
                <a:spcPts val="2175"/>
              </a:lnSpc>
            </a:pPr>
            <a:r>
              <a:rPr lang="lt-LT" sz="2175" spc="-20" dirty="0">
                <a:solidFill>
                  <a:schemeClr val="bg1"/>
                </a:solidFill>
                <a:latin typeface="+mj-lt"/>
              </a:rPr>
              <a:t>GYVENIMO KOKYBĘ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>
            <a:cxnSpLocks/>
          </p:cNvCxnSpPr>
          <p:nvPr/>
        </p:nvCxnSpPr>
        <p:spPr>
          <a:xfrm>
            <a:off x="10571356" y="5416550"/>
            <a:ext cx="443369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8872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1"/>
            <a:ext cx="0" cy="204478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</TotalTime>
  <Words>184</Words>
  <Application>Microsoft Office PowerPoint</Application>
  <PresentationFormat>Custom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IBM Plex Sans Light</vt:lpstr>
      <vt:lpstr>IBM Plex Sans Condensed SemiBol</vt:lpstr>
      <vt:lpstr>IBM Plex Sans</vt:lpstr>
      <vt:lpstr>Arial</vt:lpstr>
      <vt:lpstr>Office Theme</vt:lpstr>
      <vt:lpstr>AR ŽINOTE?</vt:lpstr>
      <vt:lpstr>AR ŽINOTE?</vt:lpstr>
      <vt:lpstr>AR ŽINOTE?</vt:lpstr>
      <vt:lpstr>AR ŽINOTE?</vt:lpstr>
      <vt:lpstr>AR ŽINOTE?</vt:lpstr>
      <vt:lpstr>AR ŽINOTE?</vt:lpstr>
      <vt:lpstr>AR ŽINOTE?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38</cp:revision>
  <dcterms:created xsi:type="dcterms:W3CDTF">2021-09-23T09:01:50Z</dcterms:created>
  <dcterms:modified xsi:type="dcterms:W3CDTF">2021-10-07T10:00:09Z</dcterms:modified>
</cp:coreProperties>
</file>