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regular r:id="rId13"/>
      <p:bold r:id="rId14"/>
    </p:embeddedFont>
    <p:embeddedFont>
      <p:font typeface="IBM Plex Sans Light" panose="020B0403050203000203" pitchFamily="34" charset="0"/>
      <p:regular r:id="rId15"/>
      <p: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0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-48"/>
      </p:cViewPr>
      <p:guideLst>
        <p:guide orient="horz" pos="270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s-ES">
                <a:solidFill>
                  <a:schemeClr val="bg1">
                    <a:alpha val="50000"/>
                  </a:schemeClr>
                </a:solidFill>
              </a:rPr>
              <a:t>¿SABÍAS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1609860"/>
            <a:ext cx="7942035" cy="5909710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es-ES" sz="7200" dirty="0">
                <a:solidFill>
                  <a:schemeClr val="bg1"/>
                </a:solidFill>
              </a:rPr>
              <a:t>Los síntomas del mieloma no son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es-ES" sz="10000" dirty="0">
                <a:solidFill>
                  <a:schemeClr val="bg1"/>
                </a:solidFill>
                <a:latin typeface="+mj-lt"/>
              </a:rPr>
              <a:t>específicos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s-ES" sz="4200" dirty="0">
                <a:solidFill>
                  <a:schemeClr val="bg1"/>
                </a:solidFill>
              </a:rPr>
              <a:t>(por ejemplo, dolor de espalda y fatiga), lo que </a:t>
            </a:r>
            <a:r>
              <a:rPr lang="es-ES" sz="4200" dirty="0">
                <a:solidFill>
                  <a:schemeClr val="bg1"/>
                </a:solidFill>
                <a:latin typeface="+mj-lt"/>
              </a:rPr>
              <a:t>dificulta el reconocimiento </a:t>
            </a:r>
            <a:r>
              <a:rPr lang="es-ES" sz="4200" dirty="0">
                <a:solidFill>
                  <a:schemeClr val="bg1"/>
                </a:solidFill>
              </a:rPr>
              <a:t>en la atención primaria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9616" y="5282469"/>
            <a:ext cx="216341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MEJORA </a:t>
            </a:r>
          </a:p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EL DIAGNÓSTICO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MEJORA </a:t>
            </a:r>
          </a:p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9902536" y="5416550"/>
            <a:ext cx="51025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s-ES">
                <a:solidFill>
                  <a:schemeClr val="bg1">
                    <a:alpha val="50000"/>
                  </a:schemeClr>
                </a:solidFill>
              </a:rPr>
              <a:t>¿SABÍAS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1558344"/>
            <a:ext cx="7898631" cy="5961226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es-ES" sz="6400" dirty="0">
                <a:solidFill>
                  <a:schemeClr val="bg1"/>
                </a:solidFill>
              </a:rPr>
              <a:t>Los pacientes con mieloma suelen acudir</a:t>
            </a:r>
          </a:p>
          <a:p>
            <a:pPr marL="1368000" indent="0">
              <a:lnSpc>
                <a:spcPts val="7100"/>
              </a:lnSpc>
              <a:buNone/>
            </a:pPr>
            <a:r>
              <a:rPr lang="es-ES" sz="7400" dirty="0">
                <a:solidFill>
                  <a:schemeClr val="bg1"/>
                </a:solidFill>
                <a:latin typeface="+mj-lt"/>
              </a:rPr>
              <a:t>o más veces </a:t>
            </a:r>
          </a:p>
          <a:p>
            <a:pPr marL="0" indent="0">
              <a:lnSpc>
                <a:spcPts val="7100"/>
              </a:lnSpc>
              <a:buNone/>
            </a:pPr>
            <a:r>
              <a:rPr lang="es-ES" sz="6400" dirty="0">
                <a:solidFill>
                  <a:schemeClr val="bg1"/>
                </a:solidFill>
              </a:rPr>
              <a:t>a atención primaria antes de ser derivados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557576" y="3648938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s-ES" sz="1720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MEJORA </a:t>
            </a:r>
          </a:p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9944100" y="5416550"/>
            <a:ext cx="5060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6">
            <a:extLst>
              <a:ext uri="{FF2B5EF4-FFF2-40B4-BE49-F238E27FC236}">
                <a16:creationId xmlns:a16="http://schemas.microsoft.com/office/drawing/2014/main" id="{C2D95F6F-2CB5-BC45-BBF1-7AD9195BB97D}"/>
              </a:ext>
            </a:extLst>
          </p:cNvPr>
          <p:cNvSpPr txBox="1"/>
          <p:nvPr/>
        </p:nvSpPr>
        <p:spPr>
          <a:xfrm>
            <a:off x="8956316" y="5330173"/>
            <a:ext cx="216341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MEJORA </a:t>
            </a:r>
          </a:p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EL DIAGNÓSTICO</a:t>
            </a:r>
          </a:p>
        </p:txBody>
      </p: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s-ES">
                <a:solidFill>
                  <a:schemeClr val="bg1">
                    <a:alpha val="50000"/>
                  </a:schemeClr>
                </a:solidFill>
              </a:rPr>
              <a:t>¿SABÍAS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s-ES" sz="5000">
                <a:solidFill>
                  <a:schemeClr val="bg1"/>
                </a:solidFill>
              </a:rPr>
              <a:t>El tiempo medio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s-ES" sz="5000">
                <a:solidFill>
                  <a:schemeClr val="bg1"/>
                </a:solidFill>
              </a:rPr>
              <a:t>para conseguir un diagnóstico de mieloma es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s-ES" sz="7200" b="1">
                <a:solidFill>
                  <a:schemeClr val="bg1"/>
                </a:solidFill>
                <a:latin typeface="IBM Plex Sans" panose="020B0503050203000203" pitchFamily="34" charset="0"/>
              </a:rPr>
              <a:t>108,6 días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s-ES" sz="5000">
                <a:solidFill>
                  <a:schemeClr val="bg1"/>
                </a:solidFill>
              </a:rPr>
              <a:t>con un 25 % de pacientes que esperan más de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s-ES" sz="7200" b="1">
                <a:solidFill>
                  <a:schemeClr val="bg1"/>
                </a:solidFill>
                <a:latin typeface="IBM Plex Sans" panose="020B0503050203000203" pitchFamily="34" charset="0"/>
              </a:rPr>
              <a:t>8 meses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MEJORA </a:t>
            </a:r>
          </a:p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038025" y="5416550"/>
            <a:ext cx="49670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6">
            <a:extLst>
              <a:ext uri="{FF2B5EF4-FFF2-40B4-BE49-F238E27FC236}">
                <a16:creationId xmlns:a16="http://schemas.microsoft.com/office/drawing/2014/main" id="{B69A6C9B-416C-FB41-B572-8460D9680068}"/>
              </a:ext>
            </a:extLst>
          </p:cNvPr>
          <p:cNvSpPr txBox="1"/>
          <p:nvPr/>
        </p:nvSpPr>
        <p:spPr>
          <a:xfrm>
            <a:off x="8956316" y="5301213"/>
            <a:ext cx="216341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MEJORA </a:t>
            </a:r>
          </a:p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EL DIAGNÓSTICO</a:t>
            </a:r>
          </a:p>
        </p:txBody>
      </p: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s-ES">
                <a:solidFill>
                  <a:schemeClr val="bg1">
                    <a:alpha val="50000"/>
                  </a:schemeClr>
                </a:solidFill>
              </a:rPr>
              <a:t>¿SABÍAS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s-ES" sz="5000">
                <a:solidFill>
                  <a:schemeClr val="bg1"/>
                </a:solidFill>
              </a:rPr>
              <a:t>De media, los pacientes con mieloma experimentan síntomas durante 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s-ES" sz="7200" b="1">
                <a:solidFill>
                  <a:schemeClr val="bg1"/>
                </a:solidFill>
                <a:latin typeface="IBM Plex Sans" panose="020B0503050203000203" pitchFamily="34" charset="0"/>
              </a:rPr>
              <a:t>1 mes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s-ES" sz="4200">
                <a:solidFill>
                  <a:schemeClr val="bg1"/>
                </a:solidFill>
              </a:rPr>
              <a:t>antes de buscar ayuda y el 25 %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s-ES" sz="4200">
                <a:solidFill>
                  <a:schemeClr val="bg1"/>
                </a:solidFill>
              </a:rPr>
              <a:t>de los pacientes esperan más de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s-ES" sz="7200" b="1">
                <a:solidFill>
                  <a:schemeClr val="bg1"/>
                </a:solidFill>
                <a:latin typeface="IBM Plex Sans" panose="020B0503050203000203" pitchFamily="34" charset="0"/>
              </a:rPr>
              <a:t>3 meses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MEJORA </a:t>
            </a:r>
          </a:p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016240" y="5416550"/>
            <a:ext cx="498881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6">
            <a:extLst>
              <a:ext uri="{FF2B5EF4-FFF2-40B4-BE49-F238E27FC236}">
                <a16:creationId xmlns:a16="http://schemas.microsoft.com/office/drawing/2014/main" id="{AFB5CF93-55D3-FB4A-8667-D5E6236C5930}"/>
              </a:ext>
            </a:extLst>
          </p:cNvPr>
          <p:cNvSpPr txBox="1"/>
          <p:nvPr/>
        </p:nvSpPr>
        <p:spPr>
          <a:xfrm>
            <a:off x="8934531" y="5290441"/>
            <a:ext cx="216341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MEJORA </a:t>
            </a:r>
          </a:p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EL DIAGNÓSTICO</a:t>
            </a:r>
          </a:p>
        </p:txBody>
      </p: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s-ES">
                <a:solidFill>
                  <a:schemeClr val="bg1">
                    <a:alpha val="50000"/>
                  </a:schemeClr>
                </a:solidFill>
              </a:rPr>
              <a:t>¿SABÍAS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es-ES" sz="6800" dirty="0">
                <a:solidFill>
                  <a:schemeClr val="bg1"/>
                </a:solidFill>
              </a:rPr>
              <a:t>Los pacientes con mieloma viven un proceso de diagnóstico </a:t>
            </a:r>
            <a:r>
              <a:rPr lang="es-ES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largo</a:t>
            </a:r>
            <a:r>
              <a:rPr lang="es-ES" sz="680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  <a:r>
              <a:rPr lang="es-ES" sz="6800" dirty="0">
                <a:solidFill>
                  <a:schemeClr val="bg1"/>
                </a:solidFill>
              </a:rPr>
              <a:t>y </a:t>
            </a:r>
            <a:r>
              <a:rPr lang="es-ES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confuso</a:t>
            </a:r>
            <a:endParaRPr lang="es-ES" sz="6800" dirty="0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197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MEJORA </a:t>
            </a:r>
          </a:p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9933709" y="5416550"/>
            <a:ext cx="50713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6">
            <a:extLst>
              <a:ext uri="{FF2B5EF4-FFF2-40B4-BE49-F238E27FC236}">
                <a16:creationId xmlns:a16="http://schemas.microsoft.com/office/drawing/2014/main" id="{2114B902-308B-4D42-BD31-AE7CC15B29C6}"/>
              </a:ext>
            </a:extLst>
          </p:cNvPr>
          <p:cNvSpPr txBox="1"/>
          <p:nvPr/>
        </p:nvSpPr>
        <p:spPr>
          <a:xfrm>
            <a:off x="8934531" y="5290441"/>
            <a:ext cx="216341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MEJORA </a:t>
            </a:r>
          </a:p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EL DIAGNÓSTICO</a:t>
            </a:r>
          </a:p>
        </p:txBody>
      </p: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s-ES">
                <a:solidFill>
                  <a:schemeClr val="bg1">
                    <a:alpha val="50000"/>
                  </a:schemeClr>
                </a:solidFill>
              </a:rPr>
              <a:t>¿SABÍAS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299" y="1719652"/>
            <a:ext cx="7733339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es-ES" sz="4400" dirty="0">
                <a:solidFill>
                  <a:schemeClr val="bg1"/>
                </a:solidFill>
              </a:rPr>
              <a:t>Un estudio realizado en el Reino Unido reveló que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010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el 34 %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es-ES" sz="4400" dirty="0">
                <a:solidFill>
                  <a:schemeClr val="bg1"/>
                </a:solidFill>
              </a:rPr>
              <a:t>de los pacientes con mieloma fueron diagnosticados a través de urgencias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MEJORA </a:t>
            </a:r>
          </a:p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016240" y="5416550"/>
            <a:ext cx="498881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6">
            <a:extLst>
              <a:ext uri="{FF2B5EF4-FFF2-40B4-BE49-F238E27FC236}">
                <a16:creationId xmlns:a16="http://schemas.microsoft.com/office/drawing/2014/main" id="{AC5DC129-929D-7547-85E3-5D83EDB11484}"/>
              </a:ext>
            </a:extLst>
          </p:cNvPr>
          <p:cNvSpPr txBox="1"/>
          <p:nvPr/>
        </p:nvSpPr>
        <p:spPr>
          <a:xfrm>
            <a:off x="8934531" y="5299120"/>
            <a:ext cx="216341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MEJORA </a:t>
            </a:r>
          </a:p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EL DIAGNÓSTICO</a:t>
            </a:r>
          </a:p>
        </p:txBody>
      </p: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s-ES">
                <a:solidFill>
                  <a:schemeClr val="bg1">
                    <a:alpha val="50000"/>
                  </a:schemeClr>
                </a:solidFill>
              </a:rPr>
              <a:t>¿SABÍAS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930373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es-ES" sz="5400" dirty="0">
                <a:solidFill>
                  <a:schemeClr val="bg1"/>
                </a:solidFill>
              </a:rPr>
              <a:t>El retraso en el diagnóstico puede </a:t>
            </a:r>
            <a:r>
              <a:rPr lang="es-ES" sz="5400" b="1" dirty="0">
                <a:solidFill>
                  <a:schemeClr val="bg1"/>
                </a:solidFill>
                <a:latin typeface="IBM Plex Sans" panose="020B0503050203000203" pitchFamily="34" charset="0"/>
              </a:rPr>
              <a:t>afectar negativamente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es-ES" sz="5400" dirty="0">
                <a:solidFill>
                  <a:schemeClr val="bg1"/>
                </a:solidFill>
              </a:rPr>
              <a:t>en la calidad de vida y en la supervivencia sin enfermedad de los pacientes con mieloma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MEJORA </a:t>
            </a:r>
          </a:p>
          <a:p>
            <a:pPr algn="r">
              <a:lnSpc>
                <a:spcPts val="2175"/>
              </a:lnSpc>
            </a:pPr>
            <a:r>
              <a:rPr lang="es-ES" sz="2175" dirty="0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9954491" y="5416550"/>
            <a:ext cx="505055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6" name="TextBox 16">
            <a:extLst>
              <a:ext uri="{FF2B5EF4-FFF2-40B4-BE49-F238E27FC236}">
                <a16:creationId xmlns:a16="http://schemas.microsoft.com/office/drawing/2014/main" id="{B56FDC9E-5B5E-7940-9872-0E31351E2D1E}"/>
              </a:ext>
            </a:extLst>
          </p:cNvPr>
          <p:cNvSpPr txBox="1"/>
          <p:nvPr/>
        </p:nvSpPr>
        <p:spPr>
          <a:xfrm>
            <a:off x="8969190" y="5330172"/>
            <a:ext cx="216341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MEJORA </a:t>
            </a:r>
          </a:p>
          <a:p>
            <a:pPr>
              <a:lnSpc>
                <a:spcPts val="2175"/>
              </a:lnSpc>
            </a:pPr>
            <a:r>
              <a:rPr lang="es-ES" sz="1600" dirty="0">
                <a:solidFill>
                  <a:schemeClr val="bg1"/>
                </a:solidFill>
              </a:rPr>
              <a:t>EL DIAGNÓSTICO</a:t>
            </a:r>
          </a:p>
        </p:txBody>
      </p:sp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217</Words>
  <Application>Microsoft Office PowerPoint</Application>
  <PresentationFormat>Custom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IBM Plex Sans Condensed SemiBol</vt:lpstr>
      <vt:lpstr>IBM Plex Sans Light</vt:lpstr>
      <vt:lpstr>IBM Plex Sans</vt:lpstr>
      <vt:lpstr>Office Theme</vt:lpstr>
      <vt:lpstr>¿SABÍAS QUE...?</vt:lpstr>
      <vt:lpstr>¿SABÍAS QUE...?</vt:lpstr>
      <vt:lpstr>¿SABÍAS QUE...?</vt:lpstr>
      <vt:lpstr>¿SABÍAS QUE...?</vt:lpstr>
      <vt:lpstr>¿SABÍAS QUE...?</vt:lpstr>
      <vt:lpstr>¿SABÍAS QUE...?</vt:lpstr>
      <vt:lpstr>¿SABÍAS QUE...?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16</cp:revision>
  <dcterms:created xsi:type="dcterms:W3CDTF">2021-09-23T09:01:50Z</dcterms:created>
  <dcterms:modified xsi:type="dcterms:W3CDTF">2021-10-05T14:44:46Z</dcterms:modified>
</cp:coreProperties>
</file>