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8572500"/>
  <p:notesSz cx="6858000" cy="9144000"/>
  <p:embeddedFontLst>
    <p:embeddedFont>
      <p:font typeface="IBM Plex Sans" panose="020B0503050203000203" pitchFamily="34" charset="0"/>
      <p:regular r:id="rId9"/>
      <p:bold r:id="rId10"/>
      <p:italic r:id="rId11"/>
      <p:boldItalic r:id="rId12"/>
    </p:embeddedFont>
    <p:embeddedFont>
      <p:font typeface="IBM Plex Sans Condensed SemiBol" panose="020B0604020202020204" charset="0"/>
      <p:bold r:id="rId13"/>
    </p:embeddedFont>
    <p:embeddedFont>
      <p:font typeface="IBM Plex Sans Light" panose="020B0403050203000203" pitchFamily="34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0562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LO SAPEVATE CHE...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2458" y="1908372"/>
            <a:ext cx="7942035" cy="6111677"/>
          </a:xfrm>
        </p:spPr>
        <p:txBody>
          <a:bodyPr>
            <a:noAutofit/>
          </a:bodyPr>
          <a:lstStyle/>
          <a:p>
            <a:pPr marL="0" indent="0">
              <a:lnSpc>
                <a:spcPts val="8000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it-IT" sz="5000" spc="-20" dirty="0">
                <a:solidFill>
                  <a:schemeClr val="bg1"/>
                </a:solidFill>
              </a:rPr>
              <a:t>I sintomi associati al mieloma sono</a:t>
            </a:r>
          </a:p>
          <a:p>
            <a:pPr marL="0" indent="0">
              <a:lnSpc>
                <a:spcPts val="5000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it-IT" sz="8500" spc="-20" dirty="0">
                <a:solidFill>
                  <a:schemeClr val="bg1"/>
                </a:solidFill>
                <a:latin typeface="+mj-lt"/>
              </a:rPr>
              <a:t>aspecifici</a:t>
            </a:r>
            <a:r>
              <a:rPr lang="it-IT" sz="8500" spc="-20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3000" spc="-20" dirty="0">
                <a:solidFill>
                  <a:schemeClr val="bg1"/>
                </a:solidFill>
              </a:rPr>
              <a:t>(p.es.: mal di schiena o affaticamento), rendendo più </a:t>
            </a:r>
            <a:r>
              <a:rPr lang="it-IT" spc="-20" dirty="0">
                <a:solidFill>
                  <a:schemeClr val="bg1"/>
                </a:solidFill>
                <a:latin typeface="+mj-lt"/>
              </a:rPr>
              <a:t>difficoltosa l’individuazione </a:t>
            </a:r>
            <a:r>
              <a:rPr lang="it-IT" sz="3000" spc="-20" dirty="0">
                <a:solidFill>
                  <a:schemeClr val="bg1"/>
                </a:solidFill>
              </a:rPr>
              <a:t>della patologia nell'ambito dell'assistenza sanitaria di base</a:t>
            </a:r>
            <a:endParaRPr lang="en-GB" sz="3000" spc="-20" dirty="0">
              <a:solidFill>
                <a:schemeClr val="bg1"/>
              </a:solidFill>
            </a:endParaRP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00" y="-1"/>
            <a:ext cx="6452629" cy="51236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5F161EE-D072-4C2A-A98C-DDF00C068B6C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09506" y="527165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 err="1">
                <a:solidFill>
                  <a:schemeClr val="bg1"/>
                </a:solidFill>
              </a:rPr>
              <a:t>Migliorare</a:t>
            </a:r>
            <a:r>
              <a:rPr lang="en-GB" sz="2175" spc="-2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la </a:t>
            </a:r>
            <a:r>
              <a:rPr lang="en-GB" sz="2175" spc="-20" dirty="0" err="1">
                <a:solidFill>
                  <a:schemeClr val="bg1"/>
                </a:solidFill>
              </a:rPr>
              <a:t>diagnosi</a:t>
            </a:r>
            <a:endParaRPr lang="en-GB" sz="2175" spc="-2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059786" y="7771029"/>
            <a:ext cx="205067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per </a:t>
            </a:r>
            <a:r>
              <a:rPr lang="en-GB" sz="2175" spc="-20" dirty="0" err="1">
                <a:solidFill>
                  <a:schemeClr val="bg1"/>
                </a:solidFill>
                <a:latin typeface="+mj-lt"/>
              </a:rPr>
              <a:t>migliorare</a:t>
            </a:r>
            <a:r>
              <a:rPr lang="en-GB" sz="2175" spc="-2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la vita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057101-86A0-4BF9-80F5-327F90270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3B2712-14B4-4C72-9682-EB2ADCFA018D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073EE-E8C9-4ED6-A233-F01450AAF084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30A02C-8514-4B64-96BC-A880927FF3AC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6E95E68-3418-439A-8BC9-88210BBC74AF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72877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LO SAPEVATE CHE...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1635" y="2118581"/>
            <a:ext cx="8101294" cy="6187219"/>
          </a:xfrm>
        </p:spPr>
        <p:txBody>
          <a:bodyPr>
            <a:noAutofit/>
          </a:bodyPr>
          <a:lstStyle/>
          <a:p>
            <a:pPr marL="0" indent="0">
              <a:lnSpc>
                <a:spcPts val="7100"/>
              </a:lnSpc>
              <a:spcAft>
                <a:spcPts val="1200"/>
              </a:spcAft>
              <a:buNone/>
            </a:pPr>
            <a:r>
              <a:rPr lang="it-IT" sz="4200" spc="-20" dirty="0">
                <a:solidFill>
                  <a:schemeClr val="bg1"/>
                </a:solidFill>
              </a:rPr>
              <a:t>È probabile che i pazienti affetti da mieloma si presentino </a:t>
            </a:r>
          </a:p>
          <a:p>
            <a:pPr marL="0" indent="0">
              <a:lnSpc>
                <a:spcPts val="7100"/>
              </a:lnSpc>
              <a:spcAft>
                <a:spcPts val="600"/>
              </a:spcAft>
              <a:buNone/>
            </a:pPr>
            <a:r>
              <a:rPr lang="it-IT" sz="6400" spc="-20" dirty="0">
                <a:solidFill>
                  <a:schemeClr val="bg1"/>
                </a:solidFill>
                <a:latin typeface="+mj-lt"/>
              </a:rPr>
              <a:t>almeno         volte</a:t>
            </a:r>
            <a:br>
              <a:rPr lang="en-US" sz="7400" spc="-20" dirty="0">
                <a:solidFill>
                  <a:schemeClr val="bg1"/>
                </a:solidFill>
                <a:latin typeface="+mj-lt"/>
              </a:rPr>
            </a:br>
            <a:r>
              <a:rPr lang="it-IT" sz="4200" spc="-20" dirty="0">
                <a:solidFill>
                  <a:schemeClr val="bg1"/>
                </a:solidFill>
              </a:rPr>
              <a:t>ai servizi di assistenza sanitaria di base prima di essere indirizzati verso l’area più adeguata</a:t>
            </a:r>
            <a:endParaRPr lang="en-GB" sz="4200" spc="-20" dirty="0">
              <a:solidFill>
                <a:schemeClr val="bg1"/>
              </a:solidFill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025" y="-268887"/>
            <a:ext cx="6453419" cy="5392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D6930D-ADA8-4FF5-8A90-D4AE5848F0EB}"/>
              </a:ext>
            </a:extLst>
          </p:cNvPr>
          <p:cNvSpPr txBox="1"/>
          <p:nvPr/>
        </p:nvSpPr>
        <p:spPr>
          <a:xfrm>
            <a:off x="3367713" y="3474502"/>
            <a:ext cx="1374094" cy="203831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en-GB" sz="15000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594B4-7791-4B5F-A395-98B5E5F30AC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E2802E-DCDB-4A20-A559-049CFC323482}"/>
              </a:ext>
            </a:extLst>
          </p:cNvPr>
          <p:cNvSpPr txBox="1"/>
          <p:nvPr/>
        </p:nvSpPr>
        <p:spPr>
          <a:xfrm>
            <a:off x="8890910" y="5271860"/>
            <a:ext cx="1757954" cy="938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 err="1">
                <a:solidFill>
                  <a:schemeClr val="bg1"/>
                </a:solidFill>
              </a:rPr>
              <a:t>Migliorare</a:t>
            </a:r>
            <a:r>
              <a:rPr lang="en-GB" sz="2175" spc="-2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la </a:t>
            </a:r>
            <a:r>
              <a:rPr lang="en-GB" sz="2175" spc="-20" dirty="0" err="1">
                <a:solidFill>
                  <a:schemeClr val="bg1"/>
                </a:solidFill>
              </a:rPr>
              <a:t>diagnosi</a:t>
            </a:r>
            <a:endParaRPr lang="en-GB" sz="2175" spc="-20" dirty="0">
              <a:solidFill>
                <a:schemeClr val="bg1"/>
              </a:solidFill>
            </a:endParaRPr>
          </a:p>
          <a:p>
            <a:pPr>
              <a:lnSpc>
                <a:spcPts val="2175"/>
              </a:lnSpc>
            </a:pPr>
            <a:endParaRPr lang="en-GB" sz="2175" spc="-20" dirty="0">
              <a:solidFill>
                <a:schemeClr val="bg1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7BAD508-B60F-431D-9340-2E74C1A91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4545E2-A121-4B5B-BE80-BA37FE0CCB7A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5E2A2FD-D1C8-4762-838F-D0506CA99B0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52BA08-9C53-4772-B148-66C883B51A4E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DA85CEC-C66F-4BB4-908E-D825F289A322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magine 1">
            <a:extLst>
              <a:ext uri="{FF2B5EF4-FFF2-40B4-BE49-F238E27FC236}">
                <a16:creationId xmlns:a16="http://schemas.microsoft.com/office/drawing/2014/main" id="{E6D598F6-19DC-46E8-97B8-D159AEA91C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9435" y="7658376"/>
            <a:ext cx="2127688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8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LO SAPEVATE CHE...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039" y="2242448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4500" spc="-20" dirty="0">
                <a:solidFill>
                  <a:schemeClr val="bg1"/>
                </a:solidFill>
              </a:rPr>
              <a:t>Il tempo medio per arrivare a una diagnosi di mieloma è di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it-IT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108,6 giorni</a:t>
            </a:r>
            <a:r>
              <a:rPr lang="it-IT" sz="5000" spc="-20" dirty="0">
                <a:solidFill>
                  <a:schemeClr val="bg1"/>
                </a:solidFill>
              </a:rPr>
              <a:t>,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4500" spc="-20" dirty="0">
                <a:solidFill>
                  <a:schemeClr val="bg1"/>
                </a:solidFill>
              </a:rPr>
              <a:t>ma per il 25% dei pazienti l’attesa supera gli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8 mesi</a:t>
            </a:r>
            <a:endParaRPr lang="en-GB" sz="72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9" cy="512432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7AD69C-68BD-49E4-AC53-5E5D11BB7B1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C03466-E097-4430-BC42-454E571F3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87A08A-5439-4058-9F1E-912B868187FA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6E4552-37BE-4240-91C2-DE896D56E9D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5109A1-47ED-486D-81CB-CF3865D8FE2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06B202-D605-4D30-B8DD-DD8F5B133D20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magine 1">
            <a:extLst>
              <a:ext uri="{FF2B5EF4-FFF2-40B4-BE49-F238E27FC236}">
                <a16:creationId xmlns:a16="http://schemas.microsoft.com/office/drawing/2014/main" id="{0FB52C1E-B705-44A7-B92C-C12D62BE90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2411" y="5196489"/>
            <a:ext cx="1835055" cy="85961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159927C-46E4-4A9B-A13F-A955EF0AE4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7550" y="7681621"/>
            <a:ext cx="2127688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7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LO SAPEVATE CHE...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630102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it-IT" sz="5000" spc="-20" dirty="0">
                <a:solidFill>
                  <a:schemeClr val="bg1"/>
                </a:solidFill>
              </a:rPr>
              <a:t>In media, i pazienti affetti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it-IT" sz="5000" spc="-20" dirty="0">
                <a:solidFill>
                  <a:schemeClr val="bg1"/>
                </a:solidFill>
              </a:rPr>
              <a:t>da mieloma sperimentano sintomi per circa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en-US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1 mese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4200" spc="-20" dirty="0">
                <a:solidFill>
                  <a:schemeClr val="bg1"/>
                </a:solidFill>
              </a:rPr>
              <a:t>prima di chiedere assistenza e il 25% dei pazienti attende oltre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en-US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3 </a:t>
            </a:r>
            <a:r>
              <a:rPr lang="en-US" sz="7200" b="1" spc="-20" dirty="0" err="1">
                <a:solidFill>
                  <a:schemeClr val="bg1"/>
                </a:solidFill>
                <a:latin typeface="IBM Plex Sans" panose="020B0503050203000203" pitchFamily="34" charset="0"/>
              </a:rPr>
              <a:t>mesi</a:t>
            </a:r>
            <a:endParaRPr lang="en-GB" sz="72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EE6682-EBF1-4581-8447-5A7D439AD40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5F844B6-15AE-4662-A7C1-DE756E915B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876A06-01F2-45FF-994A-793DAEEC7978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18726E-C202-4B04-957D-C038BDD776BA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8C9843-C8B2-4B08-884A-D38DB4DF1DA4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BF5CCD-5B29-4207-9CF0-F105EF9D068E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magine 1">
            <a:extLst>
              <a:ext uri="{FF2B5EF4-FFF2-40B4-BE49-F238E27FC236}">
                <a16:creationId xmlns:a16="http://schemas.microsoft.com/office/drawing/2014/main" id="{70FB1D55-E26A-4FE2-8D7C-F9D06CE6D3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2411" y="5172921"/>
            <a:ext cx="1835055" cy="85961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23EA0FD-51E6-4843-B7EC-3C71307899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7550" y="7643330"/>
            <a:ext cx="2127688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7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LO SAPEVATE CHE...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7210" y="2774679"/>
            <a:ext cx="8123627" cy="5901691"/>
          </a:xfrm>
        </p:spPr>
        <p:txBody>
          <a:bodyPr>
            <a:noAutofit/>
          </a:bodyPr>
          <a:lstStyle/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it-IT" sz="6500" spc="-20" dirty="0">
                <a:solidFill>
                  <a:schemeClr val="bg1"/>
                </a:solidFill>
              </a:rPr>
              <a:t>I percorsi diagnostici dei pazienti affetti da mieloma sono </a:t>
            </a:r>
            <a:r>
              <a:rPr lang="it-IT" sz="65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tortuosi e prolungati </a:t>
            </a:r>
            <a:r>
              <a:rPr lang="it-IT" sz="6500" spc="-20" dirty="0">
                <a:solidFill>
                  <a:schemeClr val="bg1"/>
                </a:solidFill>
              </a:rPr>
              <a:t>nel tempo</a:t>
            </a:r>
            <a:endParaRPr lang="en-GB" sz="65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magine 1">
            <a:extLst>
              <a:ext uri="{FF2B5EF4-FFF2-40B4-BE49-F238E27FC236}">
                <a16:creationId xmlns:a16="http://schemas.microsoft.com/office/drawing/2014/main" id="{78B0A41D-C588-4029-8CB3-D45D2379E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8075" y="5151926"/>
            <a:ext cx="1835055" cy="85961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1B152D7-6B40-4261-839B-5DAFC17ED2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7550" y="7643330"/>
            <a:ext cx="2127688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LO SAPEVATE CHE...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040" y="1908372"/>
            <a:ext cx="7930373" cy="6240686"/>
          </a:xfrm>
        </p:spPr>
        <p:txBody>
          <a:bodyPr>
            <a:noAutofit/>
          </a:bodyPr>
          <a:lstStyle/>
          <a:p>
            <a:pPr marL="0" indent="0">
              <a:lnSpc>
                <a:spcPts val="6800"/>
              </a:lnSpc>
              <a:spcBef>
                <a:spcPts val="0"/>
              </a:spcBef>
              <a:spcAft>
                <a:spcPts val="8400"/>
              </a:spcAft>
              <a:buNone/>
            </a:pPr>
            <a:r>
              <a:rPr lang="it-IT" sz="5000" spc="-20" dirty="0">
                <a:solidFill>
                  <a:schemeClr val="bg1"/>
                </a:solidFill>
              </a:rPr>
              <a:t>Uno studio britannico ha rilevato che il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14500" b="1" spc="-20" dirty="0">
                <a:solidFill>
                  <a:schemeClr val="bg1"/>
                </a:solidFill>
              </a:rPr>
              <a:t>34%</a:t>
            </a:r>
            <a:r>
              <a:rPr lang="it-IT" sz="5400" b="1" spc="-20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spcAft>
                <a:spcPts val="8400"/>
              </a:spcAft>
              <a:buNone/>
            </a:pPr>
            <a:r>
              <a:rPr lang="it-IT" sz="5000" spc="-20" dirty="0">
                <a:solidFill>
                  <a:schemeClr val="bg1"/>
                </a:solidFill>
              </a:rPr>
              <a:t>dei casi di mieloma viene diagnosticato in contesti di urgenza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endParaRPr lang="en-GB" sz="50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A97426-289F-4040-BC77-9F5EB5F29FBB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F7BBD8-C287-4F4E-9DA0-42F3B4CD3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0A4B28-612D-42B5-8BFA-8AD303F95629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D0F5D7-BB1D-460B-BA68-A1D9C4554DFB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3036B1-22EF-4EB7-81AB-E514C4BC773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3FDFE1-5AB0-497E-A5EB-B281F61B960A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magine 1">
            <a:extLst>
              <a:ext uri="{FF2B5EF4-FFF2-40B4-BE49-F238E27FC236}">
                <a16:creationId xmlns:a16="http://schemas.microsoft.com/office/drawing/2014/main" id="{C1D899B6-FCD8-44E3-A9D0-8B1E1E632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2411" y="5172921"/>
            <a:ext cx="1835055" cy="85961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A982A0F-1CFC-47AC-9F2D-6727980E36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7550" y="7643330"/>
            <a:ext cx="2127688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6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6314BC-286F-43EE-97F5-56AFBF206029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LO SAPEVATE CHE...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04196"/>
            <a:ext cx="7724131" cy="5939653"/>
          </a:xfrm>
        </p:spPr>
        <p:txBody>
          <a:bodyPr>
            <a:noAutofit/>
          </a:bodyPr>
          <a:lstStyle/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it-IT" sz="5000" spc="-20" dirty="0">
                <a:solidFill>
                  <a:schemeClr val="bg1"/>
                </a:solidFill>
              </a:rPr>
              <a:t>Una diagnosi ritardata può comportare </a:t>
            </a:r>
          </a:p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it-IT" sz="50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conseguenze negative </a:t>
            </a:r>
            <a:r>
              <a:rPr lang="it-IT" sz="5000" spc="-20" dirty="0">
                <a:solidFill>
                  <a:schemeClr val="bg1"/>
                </a:solidFill>
              </a:rPr>
              <a:t>sulla qualità e la speranza di vita senza malattia dei pazienti di mieloma</a:t>
            </a:r>
            <a:endParaRPr lang="en-GB" sz="50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CB9E77F-9003-4388-98DC-2445BE373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EA5B8BC-E8F1-4DD8-999F-AA750E5441AF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9454D49-E25E-4E5D-8829-988A8F1C2571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159713E-493C-4920-9405-06AF8F1F0541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0D8ED3-C136-4665-89B7-BAE4CF672A23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C74C13EE-8103-4995-B1AF-32A0B2F580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5529" y="5194715"/>
            <a:ext cx="1835055" cy="85961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C29DCF2-5DF2-441B-8797-D230D48605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52823" y="7658376"/>
            <a:ext cx="2127688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0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</TotalTime>
  <Words>204</Words>
  <Application>Microsoft Office PowerPoint</Application>
  <PresentationFormat>Custom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IBM Plex Sans Condensed SemiBol</vt:lpstr>
      <vt:lpstr>IBM Plex Sans</vt:lpstr>
      <vt:lpstr>IBM Plex Sans Light</vt:lpstr>
      <vt:lpstr>Office Theme</vt:lpstr>
      <vt:lpstr>LO SAPEVATE CHE...</vt:lpstr>
      <vt:lpstr>LO SAPEVATE CHE...</vt:lpstr>
      <vt:lpstr>LO SAPEVATE CHE...</vt:lpstr>
      <vt:lpstr>LO SAPEVATE CHE...</vt:lpstr>
      <vt:lpstr>LO SAPEVATE CHE...</vt:lpstr>
      <vt:lpstr>LO SAPEVATE CHE...</vt:lpstr>
      <vt:lpstr>LO SAPEVATE CHE...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21</cp:revision>
  <dcterms:created xsi:type="dcterms:W3CDTF">2021-09-23T09:01:50Z</dcterms:created>
  <dcterms:modified xsi:type="dcterms:W3CDTF">2021-10-05T14:14:08Z</dcterms:modified>
</cp:coreProperties>
</file>