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84" r:id="rId1"/>
  </p:sldMasterIdLst>
  <p:sldIdLst>
    <p:sldId id="256" r:id="rId2"/>
  </p:sldIdLst>
  <p:sldSz cx="7559675" cy="10691813"/>
  <p:notesSz cx="6858000" cy="9144000"/>
  <p:embeddedFontLst>
    <p:embeddedFont>
      <p:font typeface="IBM Plex Sans" panose="020B0503050203000203" pitchFamily="34" charset="0"/>
      <p:regular r:id="rId3"/>
      <p:bold r:id="rId4"/>
      <p:italic r:id="rId5"/>
      <p:boldItalic r:id="rId6"/>
    </p:embeddedFont>
    <p:embeddedFont>
      <p:font typeface="IBM Plex Sans Condensed SemiBol" panose="020B0604020202020204" charset="0"/>
      <p:bold r:id="rId7"/>
    </p:embeddedFont>
    <p:embeddedFont>
      <p:font typeface="IBM Plex Sans Light" panose="020B0403050203000203" pitchFamily="34" charset="0"/>
      <p:regular r:id="rId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udio Omnia" initials="SO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6C5D"/>
    <a:srgbClr val="C2453D"/>
    <a:srgbClr val="51AEE2"/>
    <a:srgbClr val="186F6D"/>
    <a:srgbClr val="DB8032"/>
    <a:srgbClr val="05628D"/>
    <a:srgbClr val="C4D9E3"/>
    <a:srgbClr val="995469"/>
    <a:srgbClr val="7EAEC4"/>
    <a:srgbClr val="EAF2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6136" autoAdjust="0"/>
    <p:restoredTop sz="94660"/>
  </p:normalViewPr>
  <p:slideViewPr>
    <p:cSldViewPr snapToGrid="0">
      <p:cViewPr varScale="1">
        <p:scale>
          <a:sx n="55" d="100"/>
          <a:sy n="55" d="100"/>
        </p:scale>
        <p:origin x="3034" y="58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viewProps" Target="viewProps.xml"/><Relationship Id="rId5" Type="http://schemas.openxmlformats.org/officeDocument/2006/relationships/font" Target="fonts/font3.fntdata"/><Relationship Id="rId10" Type="http://schemas.openxmlformats.org/officeDocument/2006/relationships/presProps" Target="presProps.xml"/><Relationship Id="rId4" Type="http://schemas.openxmlformats.org/officeDocument/2006/relationships/font" Target="fonts/font2.fntdata"/><Relationship Id="rId9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112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199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872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458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818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169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5701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156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522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345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125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20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Picture 98" descr="Background pattern&#10;&#10;Description automatically generated with medium confidence">
            <a:extLst>
              <a:ext uri="{FF2B5EF4-FFF2-40B4-BE49-F238E27FC236}">
                <a16:creationId xmlns:a16="http://schemas.microsoft.com/office/drawing/2014/main" id="{74389C99-CB39-4EF2-83BF-74D640A10E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" y="-8926"/>
            <a:ext cx="7558636" cy="10691813"/>
          </a:xfrm>
          <a:prstGeom prst="rect">
            <a:avLst/>
          </a:prstGeom>
        </p:spPr>
      </p:pic>
      <p:grpSp>
        <p:nvGrpSpPr>
          <p:cNvPr id="60" name="Group 59">
            <a:extLst>
              <a:ext uri="{FF2B5EF4-FFF2-40B4-BE49-F238E27FC236}">
                <a16:creationId xmlns:a16="http://schemas.microsoft.com/office/drawing/2014/main" id="{60DE8B11-FF1F-4FC3-BC55-565B35E446D7}"/>
              </a:ext>
            </a:extLst>
          </p:cNvPr>
          <p:cNvGrpSpPr/>
          <p:nvPr/>
        </p:nvGrpSpPr>
        <p:grpSpPr>
          <a:xfrm>
            <a:off x="356819" y="359857"/>
            <a:ext cx="6840000" cy="10009894"/>
            <a:chOff x="356819" y="359857"/>
            <a:chExt cx="6840000" cy="10009894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4111B2DD-E546-4A46-B167-FD45100C7699}"/>
                </a:ext>
              </a:extLst>
            </p:cNvPr>
            <p:cNvCxnSpPr>
              <a:cxnSpLocks/>
            </p:cNvCxnSpPr>
            <p:nvPr/>
          </p:nvCxnSpPr>
          <p:spPr>
            <a:xfrm>
              <a:off x="1644063" y="359857"/>
              <a:ext cx="5552756" cy="0"/>
            </a:xfrm>
            <a:prstGeom prst="line">
              <a:avLst/>
            </a:prstGeom>
            <a:ln w="12700">
              <a:solidFill>
                <a:srgbClr val="9954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7EBB11DA-4828-434D-845C-901FD5ACAE9F}"/>
                </a:ext>
              </a:extLst>
            </p:cNvPr>
            <p:cNvCxnSpPr>
              <a:cxnSpLocks/>
            </p:cNvCxnSpPr>
            <p:nvPr/>
          </p:nvCxnSpPr>
          <p:spPr>
            <a:xfrm>
              <a:off x="356819" y="10332532"/>
              <a:ext cx="5529867" cy="37219"/>
            </a:xfrm>
            <a:prstGeom prst="line">
              <a:avLst/>
            </a:prstGeom>
            <a:ln w="12700">
              <a:solidFill>
                <a:srgbClr val="9954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7F443569-BFE6-4965-BBA4-6B10D6CBDD0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96819" y="359858"/>
              <a:ext cx="0" cy="9532287"/>
            </a:xfrm>
            <a:prstGeom prst="line">
              <a:avLst/>
            </a:prstGeom>
            <a:ln w="12700">
              <a:solidFill>
                <a:srgbClr val="9954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A3DCC493-6481-44DD-A989-57B142B181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819" y="958349"/>
              <a:ext cx="0" cy="9374183"/>
            </a:xfrm>
            <a:prstGeom prst="line">
              <a:avLst/>
            </a:prstGeom>
            <a:ln w="12700">
              <a:solidFill>
                <a:srgbClr val="9954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255F3954-F14F-47E9-AFF2-02B68F355729}"/>
              </a:ext>
            </a:extLst>
          </p:cNvPr>
          <p:cNvSpPr txBox="1"/>
          <p:nvPr/>
        </p:nvSpPr>
        <p:spPr>
          <a:xfrm>
            <a:off x="239445" y="288935"/>
            <a:ext cx="1404618" cy="669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20"/>
              </a:lnSpc>
            </a:pPr>
            <a:r>
              <a:rPr lang="hy-AM" sz="1100" spc="-90" dirty="0">
                <a:solidFill>
                  <a:srgbClr val="995469"/>
                </a:solidFill>
              </a:rPr>
              <a:t>ԿԱՏԱՐԵԼԱԳՈՐԾԵԼ ԱԽՏՈՐՈՇՄԱՆ ՄԵԹՈԴՆԵՐԸ</a:t>
            </a:r>
            <a:endParaRPr lang="en-GB" sz="1100" spc="-90" dirty="0">
              <a:solidFill>
                <a:srgbClr val="995469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F2C9406-C104-4F22-A146-8989C01FB3C1}"/>
              </a:ext>
            </a:extLst>
          </p:cNvPr>
          <p:cNvSpPr txBox="1"/>
          <p:nvPr/>
        </p:nvSpPr>
        <p:spPr>
          <a:xfrm>
            <a:off x="5850607" y="10004655"/>
            <a:ext cx="154596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1520"/>
              </a:lnSpc>
            </a:pPr>
            <a:r>
              <a:rPr lang="hy-AM" sz="1100" spc="-40" dirty="0">
                <a:solidFill>
                  <a:srgbClr val="995469"/>
                </a:solidFill>
                <a:latin typeface="+mj-lt"/>
              </a:rPr>
              <a:t>ԲԱՐԵԼԱՎԵԼ ԿԵՆՍԱՄԱԿԱՐԴԱԿԸ</a:t>
            </a:r>
          </a:p>
        </p:txBody>
      </p:sp>
      <p:pic>
        <p:nvPicPr>
          <p:cNvPr id="158" name="Picture 157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512FCC3E-DABD-44FF-943A-E450709BBF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731" y="8945355"/>
            <a:ext cx="2859579" cy="72883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B8BF9E7-F068-4083-AA7A-05F8CA08931B}"/>
              </a:ext>
            </a:extLst>
          </p:cNvPr>
          <p:cNvSpPr/>
          <p:nvPr/>
        </p:nvSpPr>
        <p:spPr>
          <a:xfrm>
            <a:off x="1276362" y="765989"/>
            <a:ext cx="5004000" cy="1148530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5118660-3329-457D-806C-00B9A1D16C6B}"/>
              </a:ext>
            </a:extLst>
          </p:cNvPr>
          <p:cNvSpPr txBox="1"/>
          <p:nvPr/>
        </p:nvSpPr>
        <p:spPr>
          <a:xfrm>
            <a:off x="1273277" y="879510"/>
            <a:ext cx="508822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600"/>
              </a:lnSpc>
            </a:pPr>
            <a:r>
              <a:rPr lang="hy-AM" sz="2800" spc="-60" dirty="0">
                <a:solidFill>
                  <a:schemeClr val="bg1"/>
                </a:solidFill>
                <a:latin typeface="IBM Plex Sans Light" panose="020B0403050203000203" pitchFamily="34" charset="0"/>
              </a:rPr>
              <a:t>ՄԻԵԼՈՄԱՅԻ</a:t>
            </a:r>
            <a:r>
              <a:rPr lang="en-US" sz="2800" spc="-60" dirty="0">
                <a:solidFill>
                  <a:schemeClr val="bg1"/>
                </a:solidFill>
                <a:latin typeface="IBM Plex Sans Light" panose="020B0403050203000203" pitchFamily="34" charset="0"/>
              </a:rPr>
              <a:t> </a:t>
            </a:r>
            <a:r>
              <a:rPr lang="hy-AM" sz="2800" spc="-60" dirty="0">
                <a:solidFill>
                  <a:schemeClr val="bg1"/>
                </a:solidFill>
                <a:latin typeface="IBM Plex Sans Light" panose="020B0403050203000203" pitchFamily="34" charset="0"/>
              </a:rPr>
              <a:t>ԱԽՏՈՐՈՇՄԱՆ մարտահրավեր</a:t>
            </a:r>
            <a:endParaRPr lang="en-GB" sz="2800" spc="-60" dirty="0">
              <a:solidFill>
                <a:schemeClr val="bg1"/>
              </a:solidFill>
              <a:latin typeface="IBM Plex Sans Light" panose="020B0403050203000203" pitchFamily="34" charset="0"/>
            </a:endParaRP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D958FEC-4C8C-4172-BD3B-E0AF7D4B98C6}"/>
              </a:ext>
            </a:extLst>
          </p:cNvPr>
          <p:cNvCxnSpPr>
            <a:cxnSpLocks/>
          </p:cNvCxnSpPr>
          <p:nvPr/>
        </p:nvCxnSpPr>
        <p:spPr>
          <a:xfrm>
            <a:off x="657225" y="457929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D3A79455-FD00-4A1F-A375-1E040530C492}"/>
              </a:ext>
            </a:extLst>
          </p:cNvPr>
          <p:cNvCxnSpPr>
            <a:cxnSpLocks/>
          </p:cNvCxnSpPr>
          <p:nvPr/>
        </p:nvCxnSpPr>
        <p:spPr>
          <a:xfrm>
            <a:off x="3926205" y="457929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E025100D-5E27-4B3C-B3A0-99D978F44342}"/>
              </a:ext>
            </a:extLst>
          </p:cNvPr>
          <p:cNvCxnSpPr>
            <a:cxnSpLocks/>
          </p:cNvCxnSpPr>
          <p:nvPr/>
        </p:nvCxnSpPr>
        <p:spPr>
          <a:xfrm>
            <a:off x="687705" y="646905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ED545CB2-E756-409D-8239-AC4365A288A9}"/>
              </a:ext>
            </a:extLst>
          </p:cNvPr>
          <p:cNvCxnSpPr>
            <a:cxnSpLocks/>
          </p:cNvCxnSpPr>
          <p:nvPr/>
        </p:nvCxnSpPr>
        <p:spPr>
          <a:xfrm>
            <a:off x="3956685" y="646905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E2E229A1-9A96-4036-9206-F06AE8C86AB2}"/>
              </a:ext>
            </a:extLst>
          </p:cNvPr>
          <p:cNvCxnSpPr>
            <a:cxnSpLocks/>
          </p:cNvCxnSpPr>
          <p:nvPr/>
        </p:nvCxnSpPr>
        <p:spPr>
          <a:xfrm>
            <a:off x="657225" y="833595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CC7F79C4-14D5-4AD6-954C-228D0F2256CA}"/>
              </a:ext>
            </a:extLst>
          </p:cNvPr>
          <p:cNvCxnSpPr>
            <a:cxnSpLocks/>
          </p:cNvCxnSpPr>
          <p:nvPr/>
        </p:nvCxnSpPr>
        <p:spPr>
          <a:xfrm>
            <a:off x="3926205" y="833595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8E8FA782-9C3E-4218-980D-3865EBA7041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264" y="6617708"/>
            <a:ext cx="1298451" cy="1783084"/>
          </a:xfrm>
          <a:prstGeom prst="rect">
            <a:avLst/>
          </a:prstGeom>
        </p:spPr>
      </p:pic>
      <p:pic>
        <p:nvPicPr>
          <p:cNvPr id="12" name="Picture 11" descr="Circle&#10;&#10;Description automatically generated with low confidence">
            <a:extLst>
              <a:ext uri="{FF2B5EF4-FFF2-40B4-BE49-F238E27FC236}">
                <a16:creationId xmlns:a16="http://schemas.microsoft.com/office/drawing/2014/main" id="{84F7A371-1404-4924-BEF7-B8AEAE59B92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12" y="6658329"/>
            <a:ext cx="1840996" cy="1545339"/>
          </a:xfrm>
          <a:prstGeom prst="rect">
            <a:avLst/>
          </a:prstGeom>
        </p:spPr>
      </p:pic>
      <p:pic>
        <p:nvPicPr>
          <p:cNvPr id="14" name="Picture 1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5800ECA6-547A-4F66-AC08-9C9FA4D64E2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8605" y="4896626"/>
            <a:ext cx="1536195" cy="1472187"/>
          </a:xfrm>
          <a:prstGeom prst="rect">
            <a:avLst/>
          </a:prstGeom>
        </p:spPr>
      </p:pic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377AF6A9-5233-4C1A-AA38-E3E72EE4E33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842" y="4909813"/>
            <a:ext cx="1575819" cy="1420371"/>
          </a:xfrm>
          <a:prstGeom prst="rect">
            <a:avLst/>
          </a:prstGeom>
        </p:spPr>
      </p:pic>
      <p:pic>
        <p:nvPicPr>
          <p:cNvPr id="18" name="Picture 17" descr="Icon&#10;&#10;Description automatically generated">
            <a:extLst>
              <a:ext uri="{FF2B5EF4-FFF2-40B4-BE49-F238E27FC236}">
                <a16:creationId xmlns:a16="http://schemas.microsoft.com/office/drawing/2014/main" id="{FC35220F-E252-479E-A92E-206C7F37528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366" y="2283179"/>
            <a:ext cx="2051308" cy="2432309"/>
          </a:xfrm>
          <a:prstGeom prst="rect">
            <a:avLst/>
          </a:prstGeom>
        </p:spPr>
      </p:pic>
      <p:pic>
        <p:nvPicPr>
          <p:cNvPr id="20" name="Picture 19" descr="Icon&#10;&#10;Description automatically generated with low confidence">
            <a:extLst>
              <a:ext uri="{FF2B5EF4-FFF2-40B4-BE49-F238E27FC236}">
                <a16:creationId xmlns:a16="http://schemas.microsoft.com/office/drawing/2014/main" id="{1B2BD5B6-D76A-45B0-8979-418DB2C0DDB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6205" y="2629393"/>
            <a:ext cx="1441707" cy="2084836"/>
          </a:xfrm>
          <a:prstGeom prst="rect">
            <a:avLst/>
          </a:prstGeom>
        </p:spPr>
      </p:pic>
      <p:pic>
        <p:nvPicPr>
          <p:cNvPr id="22" name="Picture 21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E9CF123B-2FD0-441B-8E2E-BE45550F0F2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10" y="8444193"/>
            <a:ext cx="1170434" cy="1783084"/>
          </a:xfrm>
          <a:prstGeom prst="rect">
            <a:avLst/>
          </a:prstGeom>
        </p:spPr>
      </p:pic>
      <p:sp>
        <p:nvSpPr>
          <p:cNvPr id="83" name="TextBox 82">
            <a:extLst>
              <a:ext uri="{FF2B5EF4-FFF2-40B4-BE49-F238E27FC236}">
                <a16:creationId xmlns:a16="http://schemas.microsoft.com/office/drawing/2014/main" id="{409A1C6A-3671-45F5-978C-2F30D7C3B595}"/>
              </a:ext>
            </a:extLst>
          </p:cNvPr>
          <p:cNvSpPr txBox="1"/>
          <p:nvPr/>
        </p:nvSpPr>
        <p:spPr>
          <a:xfrm>
            <a:off x="2185727" y="2862579"/>
            <a:ext cx="1881321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hy-AM" sz="1000" spc="-20" dirty="0">
                <a:solidFill>
                  <a:srgbClr val="05628D"/>
                </a:solidFill>
              </a:rPr>
              <a:t>Միելոմայի ախտանիշները սպեցիֆիկ չեն (օրինակ՝ մեջքի ցավ և հոգնածություն), ինչն էլ դժվարացնում է առաջին բուժօգնության ժամանակ ճիշտ օգնություն ցույց տալու ընթացքը</a:t>
            </a:r>
            <a:r>
              <a:rPr lang="hy-AM" sz="1500" spc="-20" dirty="0">
                <a:solidFill>
                  <a:srgbClr val="05628D"/>
                </a:solidFill>
              </a:rPr>
              <a:t>։</a:t>
            </a:r>
            <a:endParaRPr lang="en-GB" sz="1000" spc="-20" dirty="0">
              <a:solidFill>
                <a:srgbClr val="05628D"/>
              </a:solidFill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CEC6983-97BE-4E73-92A9-800134D368E4}"/>
              </a:ext>
            </a:extLst>
          </p:cNvPr>
          <p:cNvGrpSpPr/>
          <p:nvPr/>
        </p:nvGrpSpPr>
        <p:grpSpPr>
          <a:xfrm>
            <a:off x="5204898" y="2907499"/>
            <a:ext cx="2002282" cy="1528624"/>
            <a:chOff x="7483218" y="3396528"/>
            <a:chExt cx="1722841" cy="1528624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81225A7-9D65-4A86-9C9F-DDC8A4F931F2}"/>
                </a:ext>
              </a:extLst>
            </p:cNvPr>
            <p:cNvSpPr txBox="1"/>
            <p:nvPr/>
          </p:nvSpPr>
          <p:spPr>
            <a:xfrm>
              <a:off x="7483218" y="3627921"/>
              <a:ext cx="53416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5400" spc="-20" dirty="0">
                  <a:solidFill>
                    <a:srgbClr val="EB6C5D"/>
                  </a:solidFill>
                  <a:latin typeface="IBM Plex Sans Condensed SemiBol" panose="020B0706050203000203" pitchFamily="34" charset="0"/>
                </a:rPr>
                <a:t>3</a:t>
              </a:r>
              <a:endParaRPr lang="en-GB" sz="5400" spc="-20" dirty="0">
                <a:solidFill>
                  <a:srgbClr val="EB6C5D"/>
                </a:solidFill>
                <a:latin typeface="IBM Plex Sans Condensed SemiBol" panose="020B0706050203000203" pitchFamily="34" charset="0"/>
              </a:endParaRP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6FA4692D-2E9F-4925-9B23-4B31561FC3F3}"/>
                </a:ext>
              </a:extLst>
            </p:cNvPr>
            <p:cNvSpPr txBox="1"/>
            <p:nvPr/>
          </p:nvSpPr>
          <p:spPr>
            <a:xfrm>
              <a:off x="7797217" y="3396528"/>
              <a:ext cx="1408842" cy="15286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1400"/>
                </a:lnSpc>
              </a:pPr>
              <a:r>
                <a:rPr lang="hy-AM" sz="1050" spc="-20" dirty="0">
                  <a:solidFill>
                    <a:srgbClr val="05628D"/>
                  </a:solidFill>
                </a:rPr>
                <a:t>Միելոմայով հիվանդները մեծ հավանականությամբ</a:t>
              </a:r>
            </a:p>
            <a:p>
              <a:pPr>
                <a:lnSpc>
                  <a:spcPts val="1400"/>
                </a:lnSpc>
              </a:pPr>
              <a:r>
                <a:rPr lang="hy-AM" sz="1050" spc="-20" dirty="0">
                  <a:solidFill>
                    <a:srgbClr val="05628D"/>
                  </a:solidFill>
                </a:rPr>
                <a:t>կամ  </a:t>
              </a:r>
              <a:r>
                <a:rPr lang="hy-AM" sz="1050" b="1" spc="-20" dirty="0">
                  <a:solidFill>
                    <a:srgbClr val="EB6C5D"/>
                  </a:solidFill>
                </a:rPr>
                <a:t>ավելի շատ անգամներ</a:t>
              </a:r>
              <a:r>
                <a:rPr lang="hy-AM" sz="1100" spc="-20" dirty="0">
                  <a:solidFill>
                    <a:srgbClr val="05628D"/>
                  </a:solidFill>
                </a:rPr>
                <a:t> առաջին բուժօգնության ընթացք են անցնում մինչ ուղեգրումը</a:t>
              </a:r>
              <a:r>
                <a:rPr lang="hy-AM" sz="1200" spc="-20" dirty="0">
                  <a:solidFill>
                    <a:srgbClr val="05628D"/>
                  </a:solidFill>
                </a:rPr>
                <a:t>։</a:t>
              </a:r>
              <a:endParaRPr lang="en-GB" sz="1200" spc="-20" dirty="0">
                <a:solidFill>
                  <a:srgbClr val="05628D"/>
                </a:solidFill>
              </a:endParaRPr>
            </a:p>
          </p:txBody>
        </p:sp>
      </p:grpSp>
      <p:sp>
        <p:nvSpPr>
          <p:cNvPr id="88" name="TextBox 87">
            <a:extLst>
              <a:ext uri="{FF2B5EF4-FFF2-40B4-BE49-F238E27FC236}">
                <a16:creationId xmlns:a16="http://schemas.microsoft.com/office/drawing/2014/main" id="{E1A43876-5D55-498C-A7B6-3BB6BFD117C5}"/>
              </a:ext>
            </a:extLst>
          </p:cNvPr>
          <p:cNvSpPr txBox="1"/>
          <p:nvPr/>
        </p:nvSpPr>
        <p:spPr>
          <a:xfrm>
            <a:off x="605172" y="4780465"/>
            <a:ext cx="1874211" cy="17774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hy-AM" sz="1100" spc="-40" dirty="0">
                <a:solidFill>
                  <a:srgbClr val="05628D"/>
                </a:solidFill>
              </a:rPr>
              <a:t>Միելոմայի ախտորոշման պատասխանը ստանալու միջին ժամանակը</a:t>
            </a:r>
            <a:r>
              <a:rPr lang="en-US" sz="1100" spc="-40" dirty="0">
                <a:solidFill>
                  <a:srgbClr val="05628D"/>
                </a:solidFill>
              </a:rPr>
              <a:t> </a:t>
            </a:r>
          </a:p>
          <a:p>
            <a:pPr>
              <a:lnSpc>
                <a:spcPts val="2600"/>
              </a:lnSpc>
            </a:pPr>
            <a:r>
              <a:rPr lang="en-US" sz="2300" b="1" spc="-40" dirty="0">
                <a:solidFill>
                  <a:srgbClr val="DB8032"/>
                </a:solidFill>
                <a:latin typeface="IBM Plex Sans" panose="020B0503050203000203" pitchFamily="34" charset="0"/>
              </a:rPr>
              <a:t>108.6 </a:t>
            </a:r>
            <a:r>
              <a:rPr lang="hy-AM" sz="2300" b="1" spc="-40" dirty="0">
                <a:solidFill>
                  <a:srgbClr val="DB8032"/>
                </a:solidFill>
                <a:latin typeface="IBM Plex Sans" panose="020B0503050203000203" pitchFamily="34" charset="0"/>
              </a:rPr>
              <a:t>օր է,</a:t>
            </a:r>
            <a:endParaRPr lang="en-US" sz="1100" spc="-40" dirty="0">
              <a:solidFill>
                <a:srgbClr val="05628D"/>
              </a:solidFill>
            </a:endParaRPr>
          </a:p>
          <a:p>
            <a:r>
              <a:rPr lang="hy-AM" sz="1100" spc="-40" dirty="0">
                <a:solidFill>
                  <a:srgbClr val="05628D"/>
                </a:solidFill>
              </a:rPr>
              <a:t>և հիվանդների 25%-ը սպասում է ավելի քան</a:t>
            </a:r>
          </a:p>
          <a:p>
            <a:pPr>
              <a:lnSpc>
                <a:spcPts val="2500"/>
              </a:lnSpc>
            </a:pPr>
            <a:r>
              <a:rPr lang="en-US" sz="2300" b="1" spc="-40" dirty="0">
                <a:solidFill>
                  <a:srgbClr val="DB8032"/>
                </a:solidFill>
                <a:latin typeface="IBM Plex Sans" panose="020B0503050203000203" pitchFamily="34" charset="0"/>
              </a:rPr>
              <a:t>8 </a:t>
            </a:r>
            <a:r>
              <a:rPr lang="hy-AM" sz="2300" b="1" spc="-40" dirty="0">
                <a:solidFill>
                  <a:srgbClr val="DB8032"/>
                </a:solidFill>
                <a:latin typeface="IBM Plex Sans" panose="020B0503050203000203" pitchFamily="34" charset="0"/>
              </a:rPr>
              <a:t>ամիս</a:t>
            </a:r>
            <a:endParaRPr lang="en-GB" sz="2300" b="1" spc="-40" dirty="0">
              <a:solidFill>
                <a:srgbClr val="DB8032"/>
              </a:solidFill>
              <a:latin typeface="IBM Plex Sans" panose="020B0503050203000203" pitchFamily="34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044887A3-104C-4097-9830-C914FE7B09DF}"/>
              </a:ext>
            </a:extLst>
          </p:cNvPr>
          <p:cNvSpPr txBox="1"/>
          <p:nvPr/>
        </p:nvSpPr>
        <p:spPr>
          <a:xfrm>
            <a:off x="3707693" y="4727948"/>
            <a:ext cx="2105349" cy="1646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y-AM" sz="1100" spc="-40" dirty="0">
                <a:solidFill>
                  <a:srgbClr val="05628D"/>
                </a:solidFill>
              </a:rPr>
              <a:t>Միջին հաշվով միելոմայով հիվանդների մոտ ախտանիշներն ի հայտ են գալիս </a:t>
            </a:r>
            <a:r>
              <a:rPr lang="en-US" sz="2300" b="1" spc="-40" dirty="0">
                <a:solidFill>
                  <a:srgbClr val="186F6D"/>
                </a:solidFill>
                <a:latin typeface="IBM Plex Sans" panose="020B0503050203000203" pitchFamily="34" charset="0"/>
              </a:rPr>
              <a:t>1 </a:t>
            </a:r>
            <a:r>
              <a:rPr lang="hy-AM" sz="2300" b="1" spc="-40" dirty="0">
                <a:solidFill>
                  <a:srgbClr val="186F6D"/>
                </a:solidFill>
                <a:latin typeface="IBM Plex Sans" panose="020B0503050203000203" pitchFamily="34" charset="0"/>
              </a:rPr>
              <a:t>ամսում՝</a:t>
            </a:r>
            <a:r>
              <a:rPr lang="en-US" sz="2300" b="1" spc="-40" dirty="0">
                <a:solidFill>
                  <a:srgbClr val="186F6D"/>
                </a:solidFill>
                <a:latin typeface="IBM Plex Sans" panose="020B0503050203000203" pitchFamily="34" charset="0"/>
              </a:rPr>
              <a:t> </a:t>
            </a:r>
          </a:p>
          <a:p>
            <a:r>
              <a:rPr lang="hy-AM" sz="1100" spc="-40" dirty="0">
                <a:solidFill>
                  <a:srgbClr val="05628D"/>
                </a:solidFill>
              </a:rPr>
              <a:t>մինչ բուժօգնության դիմելը,</a:t>
            </a:r>
          </a:p>
          <a:p>
            <a:r>
              <a:rPr lang="hy-AM" sz="1100" spc="-40" dirty="0">
                <a:solidFill>
                  <a:srgbClr val="05628D"/>
                </a:solidFill>
              </a:rPr>
              <a:t> իսկ հիվանդների 25%-ը սպասում է  </a:t>
            </a:r>
            <a:r>
              <a:rPr lang="en-US" sz="2300" b="1" spc="-40" dirty="0">
                <a:solidFill>
                  <a:srgbClr val="186F6D"/>
                </a:solidFill>
                <a:latin typeface="IBM Plex Sans" panose="020B0503050203000203" pitchFamily="34" charset="0"/>
              </a:rPr>
              <a:t>3 </a:t>
            </a:r>
            <a:r>
              <a:rPr lang="hy-AM" sz="2300" b="1" spc="-40" dirty="0">
                <a:solidFill>
                  <a:srgbClr val="186F6D"/>
                </a:solidFill>
                <a:latin typeface="IBM Plex Sans" panose="020B0503050203000203" pitchFamily="34" charset="0"/>
              </a:rPr>
              <a:t>ամիս։</a:t>
            </a:r>
            <a:endParaRPr lang="en-GB" sz="2300" b="1" spc="-40" dirty="0">
              <a:solidFill>
                <a:srgbClr val="186F6D"/>
              </a:solidFill>
              <a:latin typeface="IBM Plex Sans" panose="020B0503050203000203" pitchFamily="34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8371D02D-3398-4D21-929B-D0BD862B9E0F}"/>
              </a:ext>
            </a:extLst>
          </p:cNvPr>
          <p:cNvSpPr txBox="1"/>
          <p:nvPr/>
        </p:nvSpPr>
        <p:spPr>
          <a:xfrm>
            <a:off x="2257627" y="6452438"/>
            <a:ext cx="1722108" cy="19483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00"/>
              </a:lnSpc>
            </a:pPr>
            <a:r>
              <a:rPr lang="hy-AM" sz="1200" spc="-40" dirty="0">
                <a:solidFill>
                  <a:srgbClr val="05628D"/>
                </a:solidFill>
              </a:rPr>
              <a:t>Միելոմայով հիվանդները ախտորոշում ստանալու համար </a:t>
            </a:r>
            <a:r>
              <a:rPr lang="hy-AM" b="1" spc="-40" dirty="0">
                <a:solidFill>
                  <a:srgbClr val="51AEE2"/>
                </a:solidFill>
              </a:rPr>
              <a:t>երկար</a:t>
            </a:r>
            <a:r>
              <a:rPr lang="en-US" spc="-40" dirty="0">
                <a:solidFill>
                  <a:srgbClr val="05628D"/>
                </a:solidFill>
              </a:rPr>
              <a:t> </a:t>
            </a:r>
            <a:r>
              <a:rPr lang="hy-AM" sz="1200" spc="-40" dirty="0">
                <a:solidFill>
                  <a:srgbClr val="05628D"/>
                </a:solidFill>
              </a:rPr>
              <a:t>և</a:t>
            </a:r>
            <a:r>
              <a:rPr lang="en-US" spc="-40" dirty="0">
                <a:solidFill>
                  <a:srgbClr val="05628D"/>
                </a:solidFill>
              </a:rPr>
              <a:t> </a:t>
            </a:r>
            <a:r>
              <a:rPr lang="hy-AM" b="1" spc="-40" dirty="0">
                <a:solidFill>
                  <a:srgbClr val="51AEE2"/>
                </a:solidFill>
                <a:latin typeface="IBM Plex Sans" panose="020B0503050203000203" pitchFamily="34" charset="0"/>
              </a:rPr>
              <a:t>բարդ</a:t>
            </a:r>
            <a:r>
              <a:rPr lang="en-US" spc="-40" dirty="0">
                <a:solidFill>
                  <a:srgbClr val="05628D"/>
                </a:solidFill>
              </a:rPr>
              <a:t> </a:t>
            </a:r>
            <a:r>
              <a:rPr lang="hy-AM" sz="1200" spc="-40" dirty="0">
                <a:solidFill>
                  <a:srgbClr val="05628D"/>
                </a:solidFill>
              </a:rPr>
              <a:t>ուղիներով են անցնում։</a:t>
            </a:r>
            <a:endParaRPr lang="en-GB" sz="1200" spc="-40" dirty="0">
              <a:solidFill>
                <a:srgbClr val="05628D"/>
              </a:solidFill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BDC03A7F-D099-4244-8B9B-6CB686F83EA7}"/>
              </a:ext>
            </a:extLst>
          </p:cNvPr>
          <p:cNvSpPr txBox="1"/>
          <p:nvPr/>
        </p:nvSpPr>
        <p:spPr>
          <a:xfrm>
            <a:off x="5319707" y="6557875"/>
            <a:ext cx="1911002" cy="18210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  <a:spcAft>
                <a:spcPts val="2200"/>
              </a:spcAft>
            </a:pPr>
            <a:r>
              <a:rPr lang="hy-AM" sz="1100" spc="-40" dirty="0">
                <a:solidFill>
                  <a:srgbClr val="05628D"/>
                </a:solidFill>
              </a:rPr>
              <a:t>Ըստ Բրիտանական հետազոտության՝ միելոմայով հիվանդների</a:t>
            </a:r>
          </a:p>
          <a:p>
            <a:pPr>
              <a:lnSpc>
                <a:spcPts val="1500"/>
              </a:lnSpc>
            </a:pPr>
            <a:r>
              <a:rPr lang="en-US" sz="4100" spc="-40" dirty="0">
                <a:solidFill>
                  <a:srgbClr val="C2453D"/>
                </a:solidFill>
                <a:latin typeface="IBM Plex Sans Condensed SemiBol" panose="020B0706050203000203" pitchFamily="34" charset="0"/>
              </a:rPr>
              <a:t>34%</a:t>
            </a:r>
            <a:r>
              <a:rPr lang="hy-AM" sz="4100" spc="-40" dirty="0">
                <a:solidFill>
                  <a:srgbClr val="C2453D"/>
                </a:solidFill>
                <a:latin typeface="IBM Plex Sans Condensed SemiBol" panose="020B0706050203000203" pitchFamily="34" charset="0"/>
              </a:rPr>
              <a:t>-ը</a:t>
            </a:r>
            <a:r>
              <a:rPr lang="en-US" sz="4100" spc="-40" dirty="0">
                <a:solidFill>
                  <a:srgbClr val="C2453D"/>
                </a:solidFill>
                <a:latin typeface="IBM Plex Sans Condensed SemiBol" panose="020B0706050203000203" pitchFamily="34" charset="0"/>
              </a:rPr>
              <a:t> </a:t>
            </a:r>
          </a:p>
          <a:p>
            <a:r>
              <a:rPr lang="hy-AM" sz="1100" spc="-40" dirty="0">
                <a:solidFill>
                  <a:srgbClr val="05628D"/>
                </a:solidFill>
              </a:rPr>
              <a:t>ախտորոշումն իրականացվել է շտապ օգնության սարքավորումների միջոցով։</a:t>
            </a:r>
            <a:endParaRPr lang="en-GB" sz="1100" spc="-40" dirty="0">
              <a:solidFill>
                <a:srgbClr val="05628D"/>
              </a:solidFill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21102FB4-15AC-475B-A572-BC7B945B2DB0}"/>
              </a:ext>
            </a:extLst>
          </p:cNvPr>
          <p:cNvSpPr txBox="1"/>
          <p:nvPr/>
        </p:nvSpPr>
        <p:spPr>
          <a:xfrm>
            <a:off x="581397" y="8462543"/>
            <a:ext cx="192367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y-AM" sz="1200" spc="-40" dirty="0">
                <a:solidFill>
                  <a:srgbClr val="05628D"/>
                </a:solidFill>
              </a:rPr>
              <a:t>Ուշ կատարված ախտորոշումը կարող է </a:t>
            </a:r>
            <a:r>
              <a:rPr lang="hy-AM" b="1" spc="-40" dirty="0">
                <a:solidFill>
                  <a:srgbClr val="05628D"/>
                </a:solidFill>
                <a:latin typeface="IBM Plex Sans" panose="020B0503050203000203" pitchFamily="34" charset="0"/>
              </a:rPr>
              <a:t>բացասաբար անդրադառնալ </a:t>
            </a:r>
            <a:r>
              <a:rPr lang="hy-AM" sz="1200" spc="-40" dirty="0">
                <a:solidFill>
                  <a:srgbClr val="05628D"/>
                </a:solidFill>
                <a:latin typeface="IBM Plex Sans" panose="020B0503050203000203" pitchFamily="34" charset="0"/>
              </a:rPr>
              <a:t>միելոմայով հիվանդների կյանքի որակի և առանց հիվանդության ապրելու որակի վրա։</a:t>
            </a:r>
            <a:endParaRPr lang="en-GB" sz="1200" spc="-40" dirty="0">
              <a:solidFill>
                <a:srgbClr val="DB8032"/>
              </a:solidFill>
              <a:latin typeface="IBM Plex Sans" panose="020B050305020300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41210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392</TotalTime>
  <Words>147</Words>
  <Application>Microsoft Office PowerPoint</Application>
  <PresentationFormat>Custom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IBM Plex Sans</vt:lpstr>
      <vt:lpstr>IBM Plex Sans Light</vt:lpstr>
      <vt:lpstr>IBM Plex Sans Condensed SemiBol</vt:lpstr>
      <vt:lpstr>Arial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DID YOU KNOW?...</dc:title>
  <dc:creator>Studio Omnia</dc:creator>
  <cp:lastModifiedBy>Linda Christopher</cp:lastModifiedBy>
  <cp:revision>40</cp:revision>
  <dcterms:created xsi:type="dcterms:W3CDTF">2021-09-23T09:01:50Z</dcterms:created>
  <dcterms:modified xsi:type="dcterms:W3CDTF">2021-10-07T07:48:49Z</dcterms:modified>
</cp:coreProperties>
</file>