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  <p:embeddedFont>
      <p:font typeface="IBM Plex Sans SemiBold" panose="020B0703050203000203" pitchFamily="34" charset="0"/>
      <p:bold r:id="rId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udio Omnia" initials="SO" lastIdx="1" clrIdx="0">
    <p:extLst>
      <p:ext uri="{19B8F6BF-5375-455C-9EA6-DF929625EA0E}">
        <p15:presenceInfo xmlns:p15="http://schemas.microsoft.com/office/powerpoint/2012/main" userId="S::studio@omniacreative.onmicrosoft.com::df68b622-bb9b-4bdc-99f7-900fbbee3ed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453D"/>
    <a:srgbClr val="51AEE2"/>
    <a:srgbClr val="186F6D"/>
    <a:srgbClr val="DB8032"/>
    <a:srgbClr val="05628D"/>
    <a:srgbClr val="EB6C5D"/>
    <a:srgbClr val="C4D9E3"/>
    <a:srgbClr val="995469"/>
    <a:srgbClr val="7EAEC4"/>
    <a:srgbClr val="EAF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13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commentAuthors" Target="commentAuthors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1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9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872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5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1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6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70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5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52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4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12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74389C99-CB39-4EF2-83BF-74D640A10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657" y="0"/>
            <a:ext cx="7558636" cy="10691813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60DE8B11-FF1F-4FC3-BC55-565B35E446D7}"/>
              </a:ext>
            </a:extLst>
          </p:cNvPr>
          <p:cNvGrpSpPr/>
          <p:nvPr/>
        </p:nvGrpSpPr>
        <p:grpSpPr>
          <a:xfrm>
            <a:off x="356819" y="359857"/>
            <a:ext cx="6840000" cy="9972675"/>
            <a:chOff x="356819" y="359857"/>
            <a:chExt cx="6840000" cy="9972675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111B2DD-E546-4A46-B167-FD45100C7699}"/>
                </a:ext>
              </a:extLst>
            </p:cNvPr>
            <p:cNvCxnSpPr>
              <a:cxnSpLocks/>
            </p:cNvCxnSpPr>
            <p:nvPr/>
          </p:nvCxnSpPr>
          <p:spPr>
            <a:xfrm>
              <a:off x="1273278" y="359857"/>
              <a:ext cx="5923541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EBB11DA-4828-434D-845C-901FD5ACAE9F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F443569-BFE6-4965-BBA4-6B10D6CBDD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8"/>
              <a:ext cx="0" cy="9314336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3DCC493-6481-44DD-A989-57B142B181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239445" y="288935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no" sz="1430" b="0" i="0" u="none" spc="-90" dirty="0">
                <a:solidFill>
                  <a:srgbClr val="995469"/>
                </a:solidFill>
              </a:rPr>
              <a:t>FORBEDRE </a:t>
            </a:r>
          </a:p>
          <a:p>
            <a:pPr algn="l" rtl="0">
              <a:lnSpc>
                <a:spcPts val="1520"/>
              </a:lnSpc>
            </a:pPr>
            <a:r>
              <a:rPr lang="no" sz="1430" b="0" i="0" u="none" spc="-90" dirty="0">
                <a:solidFill>
                  <a:srgbClr val="995469"/>
                </a:solidFill>
              </a:rPr>
              <a:t>DIAGNOSERING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6131306" y="9941806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no" sz="1430" b="0" i="0" u="none" spc="-40">
                <a:solidFill>
                  <a:srgbClr val="995469"/>
                </a:solidFill>
                <a:latin typeface="+mj-lt"/>
              </a:rPr>
              <a:t>FORBEDRE </a:t>
            </a:r>
          </a:p>
          <a:p>
            <a:pPr algn="r" rtl="0">
              <a:lnSpc>
                <a:spcPts val="1520"/>
              </a:lnSpc>
            </a:pPr>
            <a:r>
              <a:rPr lang="no" sz="1430" b="0" i="0" u="none" spc="-40">
                <a:solidFill>
                  <a:srgbClr val="995469"/>
                </a:solidFill>
                <a:latin typeface="+mj-lt"/>
              </a:rPr>
              <a:t>LIV</a:t>
            </a:r>
          </a:p>
        </p:txBody>
      </p:sp>
      <p:pic>
        <p:nvPicPr>
          <p:cNvPr id="158" name="Picture 157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512FCC3E-DABD-44FF-943A-E450709BB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731" y="8945355"/>
            <a:ext cx="2859579" cy="7288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8BF9E7-F068-4083-AA7A-05F8CA08931B}"/>
              </a:ext>
            </a:extLst>
          </p:cNvPr>
          <p:cNvSpPr/>
          <p:nvPr/>
        </p:nvSpPr>
        <p:spPr>
          <a:xfrm>
            <a:off x="1276362" y="765989"/>
            <a:ext cx="5004000" cy="114853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o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5118660-3329-457D-806C-00B9A1D16C6B}"/>
              </a:ext>
            </a:extLst>
          </p:cNvPr>
          <p:cNvSpPr txBox="1"/>
          <p:nvPr/>
        </p:nvSpPr>
        <p:spPr>
          <a:xfrm>
            <a:off x="1273278" y="879510"/>
            <a:ext cx="5007076" cy="978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lnSpc>
                <a:spcPts val="3600"/>
              </a:lnSpc>
            </a:pPr>
            <a:r>
              <a:rPr lang="no" sz="2400" b="0" i="0" u="none" spc="-60" dirty="0">
                <a:solidFill>
                  <a:schemeClr val="bg1"/>
                </a:solidFill>
                <a:latin typeface="IBM Plex Sans Light" panose="020B0403050203000203" pitchFamily="34" charset="0"/>
              </a:rPr>
              <a:t>UTFORDRINGEN MED </a:t>
            </a:r>
          </a:p>
          <a:p>
            <a:pPr algn="ctr" rtl="0">
              <a:lnSpc>
                <a:spcPts val="3600"/>
              </a:lnSpc>
            </a:pPr>
            <a:r>
              <a:rPr lang="no" sz="2400" b="1" i="0" u="none" spc="-60" dirty="0">
                <a:solidFill>
                  <a:schemeClr val="bg1"/>
                </a:solidFill>
                <a:latin typeface="+mj-lt"/>
              </a:rPr>
              <a:t>DIAGNOSERING AV MYELOMATOSE</a:t>
            </a:r>
            <a:endParaRPr lang="no" sz="2400" b="1" spc="-6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D958FEC-4C8C-4172-BD3B-E0AF7D4B98C6}"/>
              </a:ext>
            </a:extLst>
          </p:cNvPr>
          <p:cNvCxnSpPr>
            <a:cxnSpLocks/>
          </p:cNvCxnSpPr>
          <p:nvPr/>
        </p:nvCxnSpPr>
        <p:spPr>
          <a:xfrm>
            <a:off x="65722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3A79455-FD00-4A1F-A375-1E040530C492}"/>
              </a:ext>
            </a:extLst>
          </p:cNvPr>
          <p:cNvCxnSpPr>
            <a:cxnSpLocks/>
          </p:cNvCxnSpPr>
          <p:nvPr/>
        </p:nvCxnSpPr>
        <p:spPr>
          <a:xfrm>
            <a:off x="392620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025100D-5E27-4B3C-B3A0-99D978F44342}"/>
              </a:ext>
            </a:extLst>
          </p:cNvPr>
          <p:cNvCxnSpPr>
            <a:cxnSpLocks/>
          </p:cNvCxnSpPr>
          <p:nvPr/>
        </p:nvCxnSpPr>
        <p:spPr>
          <a:xfrm>
            <a:off x="68770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D545CB2-E756-409D-8239-AC4365A288A9}"/>
              </a:ext>
            </a:extLst>
          </p:cNvPr>
          <p:cNvCxnSpPr>
            <a:cxnSpLocks/>
          </p:cNvCxnSpPr>
          <p:nvPr/>
        </p:nvCxnSpPr>
        <p:spPr>
          <a:xfrm>
            <a:off x="395668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2E229A1-9A96-4036-9206-F06AE8C86AB2}"/>
              </a:ext>
            </a:extLst>
          </p:cNvPr>
          <p:cNvCxnSpPr>
            <a:cxnSpLocks/>
          </p:cNvCxnSpPr>
          <p:nvPr/>
        </p:nvCxnSpPr>
        <p:spPr>
          <a:xfrm>
            <a:off x="65722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C7F79C4-14D5-4AD6-954C-228D0F2256CA}"/>
              </a:ext>
            </a:extLst>
          </p:cNvPr>
          <p:cNvCxnSpPr>
            <a:cxnSpLocks/>
          </p:cNvCxnSpPr>
          <p:nvPr/>
        </p:nvCxnSpPr>
        <p:spPr>
          <a:xfrm>
            <a:off x="392620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8E8FA782-9C3E-4218-980D-3865EBA70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264" y="6617708"/>
            <a:ext cx="1298451" cy="1783084"/>
          </a:xfrm>
          <a:prstGeom prst="rect">
            <a:avLst/>
          </a:prstGeom>
        </p:spPr>
      </p:pic>
      <p:pic>
        <p:nvPicPr>
          <p:cNvPr id="12" name="Picture 11" descr="Circle&#10;&#10;Description automatically generated with low confidence">
            <a:extLst>
              <a:ext uri="{FF2B5EF4-FFF2-40B4-BE49-F238E27FC236}">
                <a16:creationId xmlns:a16="http://schemas.microsoft.com/office/drawing/2014/main" id="{84F7A371-1404-4924-BEF7-B8AEAE59B9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12" y="6658329"/>
            <a:ext cx="1840996" cy="1545339"/>
          </a:xfrm>
          <a:prstGeom prst="rect">
            <a:avLst/>
          </a:prstGeom>
        </p:spPr>
      </p:pic>
      <p:pic>
        <p:nvPicPr>
          <p:cNvPr id="14" name="Picture 1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800ECA6-547A-4F66-AC08-9C9FA4D64E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605" y="4896626"/>
            <a:ext cx="1536195" cy="1472187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377AF6A9-5233-4C1A-AA38-E3E72EE4E3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842" y="4909813"/>
            <a:ext cx="1575819" cy="1420371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FC35220F-E252-479E-A92E-206C7F3752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66" y="2283179"/>
            <a:ext cx="2051308" cy="2432309"/>
          </a:xfrm>
          <a:prstGeom prst="rect">
            <a:avLst/>
          </a:prstGeom>
        </p:spPr>
      </p:pic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:a16="http://schemas.microsoft.com/office/drawing/2014/main" id="{1B2BD5B6-D76A-45B0-8979-418DB2C0DD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205" y="2629393"/>
            <a:ext cx="1441707" cy="2084836"/>
          </a:xfrm>
          <a:prstGeom prst="rect">
            <a:avLst/>
          </a:prstGeom>
        </p:spPr>
      </p:pic>
      <p:pic>
        <p:nvPicPr>
          <p:cNvPr id="22" name="Picture 2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9CF123B-2FD0-441B-8E2E-BE45550F0F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10" y="8444193"/>
            <a:ext cx="1170434" cy="1783084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409A1C6A-3671-45F5-978C-2F30D7C3B595}"/>
              </a:ext>
            </a:extLst>
          </p:cNvPr>
          <p:cNvSpPr txBox="1"/>
          <p:nvPr/>
        </p:nvSpPr>
        <p:spPr>
          <a:xfrm>
            <a:off x="2301978" y="2718985"/>
            <a:ext cx="1758911" cy="1314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800"/>
              </a:lnSpc>
            </a:pPr>
            <a:r>
              <a:rPr lang="no" sz="1500" b="0" i="0" u="none" spc="-20" dirty="0">
                <a:solidFill>
                  <a:srgbClr val="05628D"/>
                </a:solidFill>
              </a:rPr>
              <a:t>Symptomer på myelomatose er </a:t>
            </a:r>
          </a:p>
          <a:p>
            <a:pPr algn="l" rtl="0">
              <a:lnSpc>
                <a:spcPts val="2100"/>
              </a:lnSpc>
            </a:pPr>
            <a:r>
              <a:rPr lang="no" sz="2200" b="0" i="0" u="none" spc="-20" dirty="0">
                <a:solidFill>
                  <a:srgbClr val="05628D"/>
                </a:solidFill>
                <a:latin typeface="IBM Plex Sans Condensed SemiBol" panose="020B0706050203000203" pitchFamily="34" charset="0"/>
              </a:rPr>
              <a:t>ikke-spesifikke </a:t>
            </a:r>
          </a:p>
          <a:p>
            <a:pPr algn="l" rtl="0">
              <a:lnSpc>
                <a:spcPts val="1300"/>
              </a:lnSpc>
            </a:pPr>
            <a:r>
              <a:rPr lang="no" sz="1000" b="0" i="0" u="none" spc="-20" dirty="0">
                <a:solidFill>
                  <a:srgbClr val="05628D"/>
                </a:solidFill>
              </a:rPr>
              <a:t>(f.eks. ryggsmerter og utmattelse), </a:t>
            </a:r>
            <a:br>
              <a:rPr lang="no" sz="1000" spc="-20" dirty="0">
                <a:solidFill>
                  <a:srgbClr val="05628D"/>
                </a:solidFill>
              </a:rPr>
            </a:br>
            <a:r>
              <a:rPr lang="no" sz="1000" b="0" i="0" u="none" spc="-20" dirty="0">
                <a:solidFill>
                  <a:srgbClr val="05628D"/>
                </a:solidFill>
              </a:rPr>
              <a:t>som gjør det </a:t>
            </a:r>
            <a:r>
              <a:rPr lang="no" sz="1000" b="0" i="0" u="none" spc="-20" dirty="0">
                <a:solidFill>
                  <a:srgbClr val="05628D"/>
                </a:solidFill>
                <a:latin typeface="IBM Plex Sans SemiBold" panose="020B0703050203000203" pitchFamily="34" charset="0"/>
              </a:rPr>
              <a:t>vanskelig å gjenkjenne</a:t>
            </a:r>
            <a:br>
              <a:rPr lang="no" sz="1000" spc="-20" dirty="0">
                <a:solidFill>
                  <a:srgbClr val="05628D"/>
                </a:solidFill>
                <a:latin typeface="IBM Plex Sans SemiBold" panose="020B0703050203000203" pitchFamily="34" charset="0"/>
              </a:rPr>
            </a:br>
            <a:r>
              <a:rPr lang="no" sz="1000" b="0" i="0" u="none" spc="-20" dirty="0">
                <a:solidFill>
                  <a:srgbClr val="05628D"/>
                </a:solidFill>
                <a:latin typeface="IBM Plex Sans SemiBold" panose="020B0703050203000203" pitchFamily="34" charset="0"/>
              </a:rPr>
              <a:t>i primæromsorgen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CEC6983-97BE-4E73-92A9-800134D368E4}"/>
              </a:ext>
            </a:extLst>
          </p:cNvPr>
          <p:cNvGrpSpPr/>
          <p:nvPr/>
        </p:nvGrpSpPr>
        <p:grpSpPr>
          <a:xfrm>
            <a:off x="5354648" y="2558760"/>
            <a:ext cx="1758911" cy="1963866"/>
            <a:chOff x="7483218" y="3402218"/>
            <a:chExt cx="1713289" cy="134223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1225A7-9D65-4A86-9C9F-DDC8A4F931F2}"/>
                </a:ext>
              </a:extLst>
            </p:cNvPr>
            <p:cNvSpPr txBox="1"/>
            <p:nvPr/>
          </p:nvSpPr>
          <p:spPr>
            <a:xfrm>
              <a:off x="7483218" y="3627921"/>
              <a:ext cx="53416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rtl="0"/>
              <a:r>
                <a:rPr lang="no" sz="5400" b="0" i="0" u="none" spc="-2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3</a:t>
              </a:r>
              <a:endParaRPr lang="no" sz="5400" spc="-20" dirty="0">
                <a:solidFill>
                  <a:srgbClr val="EB6C5D"/>
                </a:solidFill>
                <a:latin typeface="IBM Plex Sans Condensed SemiBol" panose="020B0706050203000203" pitchFamily="34" charset="0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FA4692D-2E9F-4925-9B23-4B31561FC3F3}"/>
                </a:ext>
              </a:extLst>
            </p:cNvPr>
            <p:cNvSpPr txBox="1"/>
            <p:nvPr/>
          </p:nvSpPr>
          <p:spPr>
            <a:xfrm>
              <a:off x="7528108" y="3402218"/>
              <a:ext cx="1668399" cy="13422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rtl="0">
                <a:lnSpc>
                  <a:spcPts val="1400"/>
                </a:lnSpc>
              </a:pPr>
              <a:r>
                <a:rPr lang="no" sz="1200" b="0" i="0" u="none" spc="-20" dirty="0">
                  <a:solidFill>
                    <a:srgbClr val="05628D"/>
                  </a:solidFill>
                </a:rPr>
                <a:t>Myelomatosepasienter </a:t>
              </a:r>
            </a:p>
            <a:p>
              <a:pPr algn="l" rtl="0">
                <a:lnSpc>
                  <a:spcPts val="1400"/>
                </a:lnSpc>
                <a:spcAft>
                  <a:spcPts val="1200"/>
                </a:spcAft>
              </a:pPr>
              <a:r>
                <a:rPr lang="no" sz="1200" b="0" i="0" u="none" spc="-20" dirty="0">
                  <a:solidFill>
                    <a:srgbClr val="05628D"/>
                  </a:solidFill>
                </a:rPr>
                <a:t>vil sannsynligvis komme</a:t>
              </a:r>
            </a:p>
            <a:p>
              <a:pPr algn="l" rtl="0">
                <a:lnSpc>
                  <a:spcPts val="1400"/>
                </a:lnSpc>
                <a:spcAft>
                  <a:spcPts val="1200"/>
                </a:spcAft>
              </a:pPr>
              <a:r>
                <a:rPr lang="no" sz="1200" spc="-20" dirty="0">
                  <a:solidFill>
                    <a:srgbClr val="05628D"/>
                  </a:solidFill>
                  <a:latin typeface="IBM Plex Sans Condensed SemiBol" panose="020B0706050203000203" pitchFamily="34" charset="0"/>
                </a:rPr>
                <a:t>            </a:t>
              </a:r>
              <a:r>
                <a:rPr lang="no" sz="2200" b="0" i="0" u="none" spc="-2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eller flere </a:t>
              </a:r>
            </a:p>
            <a:p>
              <a:pPr marL="360000" algn="l" rtl="0">
                <a:lnSpc>
                  <a:spcPts val="2200"/>
                </a:lnSpc>
              </a:pPr>
              <a:r>
                <a:rPr lang="no" sz="2200" b="0" i="0" u="none" spc="-2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ganger </a:t>
              </a:r>
            </a:p>
            <a:p>
              <a:pPr algn="l" rtl="0">
                <a:lnSpc>
                  <a:spcPts val="1400"/>
                </a:lnSpc>
              </a:pPr>
              <a:r>
                <a:rPr lang="no" sz="1200" b="0" i="0" u="none" spc="-20" dirty="0">
                  <a:solidFill>
                    <a:srgbClr val="05628D"/>
                  </a:solidFill>
                </a:rPr>
                <a:t>til fastlegen </a:t>
              </a:r>
              <a:br>
                <a:rPr lang="no" sz="1200" spc="-20" dirty="0">
                  <a:solidFill>
                    <a:srgbClr val="05628D"/>
                  </a:solidFill>
                </a:rPr>
              </a:br>
              <a:r>
                <a:rPr lang="no" sz="1200" b="0" i="0" u="none" spc="-20" dirty="0">
                  <a:solidFill>
                    <a:srgbClr val="05628D"/>
                  </a:solidFill>
                </a:rPr>
                <a:t>før de henvises videre</a:t>
              </a:r>
              <a:endParaRPr lang="no" sz="1200" spc="-20" dirty="0">
                <a:solidFill>
                  <a:srgbClr val="05628D"/>
                </a:solidFill>
              </a:endParaRP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E1A43876-5D55-498C-A7B6-3BB6BFD117C5}"/>
              </a:ext>
            </a:extLst>
          </p:cNvPr>
          <p:cNvSpPr txBox="1"/>
          <p:nvPr/>
        </p:nvSpPr>
        <p:spPr>
          <a:xfrm>
            <a:off x="581397" y="4834444"/>
            <a:ext cx="1923678" cy="1579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800"/>
              </a:lnSpc>
            </a:pPr>
            <a:r>
              <a:rPr lang="no" sz="1500" b="0" i="0" u="none" spc="-40" dirty="0">
                <a:solidFill>
                  <a:srgbClr val="05628D"/>
                </a:solidFill>
              </a:rPr>
              <a:t>Mediantiden det tar å få diagnosen er </a:t>
            </a:r>
          </a:p>
          <a:p>
            <a:pPr algn="l" rtl="0">
              <a:lnSpc>
                <a:spcPts val="2600"/>
              </a:lnSpc>
            </a:pPr>
            <a:r>
              <a:rPr lang="no" sz="2300" b="1" i="0" u="none" spc="-40" dirty="0">
                <a:solidFill>
                  <a:srgbClr val="DB8032"/>
                </a:solidFill>
                <a:latin typeface="IBM Plex Sans" panose="020B0503050203000203" pitchFamily="34" charset="0"/>
              </a:rPr>
              <a:t>108,6 dager</a:t>
            </a:r>
          </a:p>
          <a:p>
            <a:pPr algn="l" rtl="0">
              <a:lnSpc>
                <a:spcPts val="1300"/>
              </a:lnSpc>
              <a:spcAft>
                <a:spcPts val="300"/>
              </a:spcAft>
            </a:pPr>
            <a:r>
              <a:rPr lang="no" sz="1100" b="0" i="0" u="none" spc="-40" dirty="0">
                <a:solidFill>
                  <a:srgbClr val="05628D"/>
                </a:solidFill>
              </a:rPr>
              <a:t>og 25 % av pasienter må vente lenger enn</a:t>
            </a:r>
          </a:p>
          <a:p>
            <a:pPr algn="l" rtl="0">
              <a:lnSpc>
                <a:spcPts val="2500"/>
              </a:lnSpc>
            </a:pPr>
            <a:r>
              <a:rPr lang="no" sz="2300" b="1" i="0" u="none" spc="-40" dirty="0">
                <a:solidFill>
                  <a:srgbClr val="DB8032"/>
                </a:solidFill>
                <a:latin typeface="IBM Plex Sans" panose="020B0503050203000203" pitchFamily="34" charset="0"/>
              </a:rPr>
              <a:t>8 måneder</a:t>
            </a:r>
            <a:endParaRPr lang="no" sz="2300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44887A3-104C-4097-9830-C914FE7B09DF}"/>
              </a:ext>
            </a:extLst>
          </p:cNvPr>
          <p:cNvSpPr txBox="1"/>
          <p:nvPr/>
        </p:nvSpPr>
        <p:spPr>
          <a:xfrm>
            <a:off x="3859961" y="4926499"/>
            <a:ext cx="2105349" cy="1502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320"/>
              </a:lnSpc>
              <a:spcAft>
                <a:spcPts val="300"/>
              </a:spcAft>
            </a:pPr>
            <a:r>
              <a:rPr lang="no" sz="1100" b="0" i="0" u="none" spc="-40" dirty="0">
                <a:solidFill>
                  <a:srgbClr val="05628D"/>
                </a:solidFill>
              </a:rPr>
              <a:t>I gjennomsnitt opplever pasientene symptomer i ca. </a:t>
            </a:r>
          </a:p>
          <a:p>
            <a:pPr algn="l" rtl="0">
              <a:lnSpc>
                <a:spcPts val="2600"/>
              </a:lnSpc>
            </a:pPr>
            <a:r>
              <a:rPr lang="no" sz="2300" b="1" i="0" u="none" spc="-40" dirty="0">
                <a:solidFill>
                  <a:srgbClr val="186F6D"/>
                </a:solidFill>
                <a:latin typeface="IBM Plex Sans" panose="020B0503050203000203" pitchFamily="34" charset="0"/>
              </a:rPr>
              <a:t>1 måned</a:t>
            </a:r>
            <a:r>
              <a:rPr lang="no" sz="2300" b="0" i="0" u="none" spc="-40" dirty="0">
                <a:solidFill>
                  <a:srgbClr val="186F6D"/>
                </a:solidFill>
                <a:latin typeface="IBM Plex Sans" panose="020B0503050203000203" pitchFamily="34" charset="0"/>
              </a:rPr>
              <a:t> </a:t>
            </a:r>
          </a:p>
          <a:p>
            <a:pPr algn="l" rtl="0">
              <a:lnSpc>
                <a:spcPts val="1320"/>
              </a:lnSpc>
            </a:pPr>
            <a:r>
              <a:rPr lang="no" sz="1100" b="0" i="0" u="none" spc="-40" dirty="0">
                <a:solidFill>
                  <a:srgbClr val="05628D"/>
                </a:solidFill>
              </a:rPr>
              <a:t>før de ber om hjelp, og 25 % </a:t>
            </a:r>
          </a:p>
          <a:p>
            <a:pPr algn="l" rtl="0">
              <a:lnSpc>
                <a:spcPts val="1320"/>
              </a:lnSpc>
              <a:spcAft>
                <a:spcPts val="300"/>
              </a:spcAft>
            </a:pPr>
            <a:r>
              <a:rPr lang="no" sz="1100" b="0" i="0" u="none" spc="-40" dirty="0">
                <a:solidFill>
                  <a:srgbClr val="05628D"/>
                </a:solidFill>
              </a:rPr>
              <a:t>av pasienter venter i mer enn</a:t>
            </a:r>
          </a:p>
          <a:p>
            <a:pPr algn="l" rtl="0">
              <a:lnSpc>
                <a:spcPts val="2600"/>
              </a:lnSpc>
            </a:pPr>
            <a:r>
              <a:rPr lang="no" sz="2300" b="1" i="0" u="none" spc="-40" dirty="0">
                <a:solidFill>
                  <a:srgbClr val="186F6D"/>
                </a:solidFill>
                <a:latin typeface="IBM Plex Sans" panose="020B0503050203000203" pitchFamily="34" charset="0"/>
              </a:rPr>
              <a:t>3 måneder</a:t>
            </a:r>
            <a:endParaRPr lang="no" sz="2300" b="1" spc="-40" dirty="0">
              <a:solidFill>
                <a:srgbClr val="186F6D"/>
              </a:solidFill>
              <a:latin typeface="IBM Plex Sans" panose="020B0503050203000203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371D02D-3398-4D21-929B-D0BD862B9E0F}"/>
              </a:ext>
            </a:extLst>
          </p:cNvPr>
          <p:cNvSpPr txBox="1"/>
          <p:nvPr/>
        </p:nvSpPr>
        <p:spPr>
          <a:xfrm>
            <a:off x="2349060" y="6590465"/>
            <a:ext cx="1684204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2100"/>
              </a:lnSpc>
            </a:pPr>
            <a:r>
              <a:rPr lang="no" b="0" i="0" u="none" spc="-40" dirty="0">
                <a:solidFill>
                  <a:srgbClr val="05628D"/>
                </a:solidFill>
              </a:rPr>
              <a:t>Pasienter må gå </a:t>
            </a:r>
            <a:r>
              <a:rPr lang="no" b="1" i="0" u="none" spc="-40" dirty="0">
                <a:solidFill>
                  <a:srgbClr val="51AEE2"/>
                </a:solidFill>
                <a:latin typeface="IBM Plex Sans" panose="020B0503050203000203" pitchFamily="34" charset="0"/>
              </a:rPr>
              <a:t>lange</a:t>
            </a:r>
            <a:r>
              <a:rPr lang="no" b="0" i="0" u="none" spc="-40" dirty="0">
                <a:solidFill>
                  <a:srgbClr val="05628D"/>
                </a:solidFill>
              </a:rPr>
              <a:t> og </a:t>
            </a:r>
            <a:r>
              <a:rPr lang="no" b="1" i="0" u="none" spc="-40" dirty="0">
                <a:solidFill>
                  <a:srgbClr val="51AEE2"/>
                </a:solidFill>
                <a:latin typeface="IBM Plex Sans" panose="020B0503050203000203" pitchFamily="34" charset="0"/>
              </a:rPr>
              <a:t>forvirrende </a:t>
            </a:r>
            <a:r>
              <a:rPr lang="no" b="0" i="0" u="none" spc="-40" dirty="0">
                <a:solidFill>
                  <a:srgbClr val="05628D"/>
                </a:solidFill>
              </a:rPr>
              <a:t> veier</a:t>
            </a:r>
          </a:p>
          <a:p>
            <a:pPr algn="l" rtl="0">
              <a:lnSpc>
                <a:spcPts val="2100"/>
              </a:lnSpc>
            </a:pPr>
            <a:r>
              <a:rPr lang="no" b="0" i="0" u="none" spc="-40" dirty="0">
                <a:solidFill>
                  <a:srgbClr val="05628D"/>
                </a:solidFill>
              </a:rPr>
              <a:t>for å få diagnosen</a:t>
            </a:r>
            <a:endParaRPr lang="no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DC03A7F-D099-4244-8B9B-6CB686F83EA7}"/>
              </a:ext>
            </a:extLst>
          </p:cNvPr>
          <p:cNvSpPr txBox="1"/>
          <p:nvPr/>
        </p:nvSpPr>
        <p:spPr>
          <a:xfrm>
            <a:off x="5384942" y="6600844"/>
            <a:ext cx="1672948" cy="1682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00"/>
              </a:lnSpc>
              <a:spcAft>
                <a:spcPts val="2200"/>
              </a:spcAft>
            </a:pPr>
            <a:r>
              <a:rPr lang="no" sz="1100" b="0" i="0" u="none" spc="-40">
                <a:solidFill>
                  <a:srgbClr val="05628D"/>
                </a:solidFill>
              </a:rPr>
              <a:t>En engelsk studie fant at</a:t>
            </a:r>
          </a:p>
          <a:p>
            <a:pPr algn="l" rtl="0">
              <a:lnSpc>
                <a:spcPts val="1500"/>
              </a:lnSpc>
            </a:pPr>
            <a:r>
              <a:rPr lang="no" sz="4100" b="0" i="0" u="none" spc="-40">
                <a:solidFill>
                  <a:srgbClr val="C2453D"/>
                </a:solidFill>
                <a:latin typeface="IBM Plex Sans Condensed SemiBol" panose="020B0706050203000203" pitchFamily="34" charset="0"/>
              </a:rPr>
              <a:t>34 % </a:t>
            </a:r>
          </a:p>
          <a:p>
            <a:pPr algn="l" rtl="0">
              <a:lnSpc>
                <a:spcPts val="1800"/>
              </a:lnSpc>
            </a:pPr>
            <a:r>
              <a:rPr lang="no" sz="1500" b="0" i="0" u="none" spc="-40">
                <a:solidFill>
                  <a:srgbClr val="05628D"/>
                </a:solidFill>
              </a:rPr>
              <a:t>av pasienter ble diagnostisert </a:t>
            </a:r>
          </a:p>
          <a:p>
            <a:pPr algn="l" rtl="0">
              <a:lnSpc>
                <a:spcPts val="1800"/>
              </a:lnSpc>
            </a:pPr>
            <a:r>
              <a:rPr lang="no" sz="1500" b="0" i="0" u="none" spc="-40">
                <a:solidFill>
                  <a:srgbClr val="05628D"/>
                </a:solidFill>
              </a:rPr>
              <a:t>under akutte omstendigheter</a:t>
            </a:r>
            <a:endParaRPr lang="no" sz="1500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1102FB4-15AC-475B-A572-BC7B945B2DB0}"/>
              </a:ext>
            </a:extLst>
          </p:cNvPr>
          <p:cNvSpPr txBox="1"/>
          <p:nvPr/>
        </p:nvSpPr>
        <p:spPr>
          <a:xfrm>
            <a:off x="581397" y="8462543"/>
            <a:ext cx="1923678" cy="1695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2500"/>
              </a:lnSpc>
            </a:pPr>
            <a:r>
              <a:rPr lang="no" sz="1200" b="0" i="0" u="none" spc="-40">
                <a:solidFill>
                  <a:srgbClr val="05628D"/>
                </a:solidFill>
              </a:rPr>
              <a:t>Forsinket diagnose kan </a:t>
            </a:r>
            <a:r>
              <a:rPr lang="no" sz="2300" b="1" i="0" u="none" spc="-40">
                <a:solidFill>
                  <a:srgbClr val="05628D"/>
                </a:solidFill>
                <a:latin typeface="IBM Plex Sans" panose="020B0503050203000203" pitchFamily="34" charset="0"/>
              </a:rPr>
              <a:t>negativt</a:t>
            </a:r>
          </a:p>
          <a:p>
            <a:pPr algn="l" rtl="0">
              <a:lnSpc>
                <a:spcPts val="2500"/>
              </a:lnSpc>
            </a:pPr>
            <a:r>
              <a:rPr lang="no" sz="2300" b="1" i="0" u="none" spc="-40">
                <a:solidFill>
                  <a:srgbClr val="05628D"/>
                </a:solidFill>
                <a:latin typeface="IBM Plex Sans" panose="020B0503050203000203" pitchFamily="34" charset="0"/>
              </a:rPr>
              <a:t>påvirke</a:t>
            </a:r>
            <a:r>
              <a:rPr lang="no" sz="2300" b="0" i="0" u="none" spc="-40">
                <a:solidFill>
                  <a:srgbClr val="05628D"/>
                </a:solidFill>
                <a:latin typeface="IBM Plex Sans" panose="020B0503050203000203" pitchFamily="34" charset="0"/>
              </a:rPr>
              <a:t> </a:t>
            </a:r>
          </a:p>
          <a:p>
            <a:pPr algn="l" rtl="0">
              <a:lnSpc>
                <a:spcPts val="1600"/>
              </a:lnSpc>
            </a:pPr>
            <a:r>
              <a:rPr lang="no" sz="1200" b="0" i="0" u="none" spc="-40">
                <a:solidFill>
                  <a:srgbClr val="05628D"/>
                </a:solidFill>
              </a:rPr>
              <a:t>livskvaliteten og den sykdomsfrie overlevelsen for myelomatosepasienter</a:t>
            </a:r>
            <a:endParaRPr lang="no" sz="1200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354</TotalTime>
  <Words>133</Words>
  <Application>Microsoft Office PowerPoint</Application>
  <PresentationFormat>Custom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IBM Plex Sans Light</vt:lpstr>
      <vt:lpstr>Arial</vt:lpstr>
      <vt:lpstr>IBM Plex Sans Condensed SemiBol</vt:lpstr>
      <vt:lpstr>IBM Plex Sans SemiBold</vt:lpstr>
      <vt:lpstr>IBM Plex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26</cp:revision>
  <dcterms:created xsi:type="dcterms:W3CDTF">2021-09-23T09:01:50Z</dcterms:created>
  <dcterms:modified xsi:type="dcterms:W3CDTF">2021-10-05T14:24:08Z</dcterms:modified>
</cp:coreProperties>
</file>